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2"/>
  </p:sldMasterIdLst>
  <p:notesMasterIdLst>
    <p:notesMasterId r:id="rId17"/>
  </p:notesMasterIdLst>
  <p:handoutMasterIdLst>
    <p:handoutMasterId r:id="rId18"/>
  </p:handoutMasterIdLst>
  <p:sldIdLst>
    <p:sldId id="757" r:id="rId3"/>
    <p:sldId id="753" r:id="rId4"/>
    <p:sldId id="760" r:id="rId5"/>
    <p:sldId id="758" r:id="rId6"/>
    <p:sldId id="761" r:id="rId7"/>
    <p:sldId id="759" r:id="rId8"/>
    <p:sldId id="764" r:id="rId9"/>
    <p:sldId id="762" r:id="rId10"/>
    <p:sldId id="763" r:id="rId11"/>
    <p:sldId id="766" r:id="rId12"/>
    <p:sldId id="768" r:id="rId13"/>
    <p:sldId id="767" r:id="rId14"/>
    <p:sldId id="765" r:id="rId15"/>
    <p:sldId id="769" r:id="rId16"/>
  </p:sldIdLst>
  <p:sldSz cx="9144000" cy="5143500" type="screen16x9"/>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nny Lawrence" initials="BL" lastIdx="1" clrIdx="0">
    <p:extLst>
      <p:ext uri="{19B8F6BF-5375-455C-9EA6-DF929625EA0E}">
        <p15:presenceInfo xmlns:p15="http://schemas.microsoft.com/office/powerpoint/2012/main" userId="S-1-5-21-1777534247-881537434-1435325219-21599" providerId="AD"/>
      </p:ext>
    </p:extLst>
  </p:cmAuthor>
  <p:cmAuthor id="2" name="Gail Bandara" initials="GB" lastIdx="31" clrIdx="1">
    <p:extLst>
      <p:ext uri="{19B8F6BF-5375-455C-9EA6-DF929625EA0E}">
        <p15:presenceInfo xmlns:p15="http://schemas.microsoft.com/office/powerpoint/2012/main" userId="S-1-5-21-1777534247-881537434-1435325219-33868" providerId="AD"/>
      </p:ext>
    </p:extLst>
  </p:cmAuthor>
  <p:cmAuthor id="3" name="Elena Soanes" initials="ES" lastIdx="17" clrIdx="2">
    <p:extLst>
      <p:ext uri="{19B8F6BF-5375-455C-9EA6-DF929625EA0E}">
        <p15:presenceInfo xmlns:p15="http://schemas.microsoft.com/office/powerpoint/2012/main" userId="0fdc94f161b27583" providerId="Windows Live"/>
      </p:ext>
    </p:extLst>
  </p:cmAuthor>
  <p:cmAuthor id="4" name="Elena Soanes" initials="ES [2]" lastIdx="8" clrIdx="3">
    <p:extLst>
      <p:ext uri="{19B8F6BF-5375-455C-9EA6-DF929625EA0E}">
        <p15:presenceInfo xmlns:p15="http://schemas.microsoft.com/office/powerpoint/2012/main" userId="S-1-5-21-1777534247-881537434-1435325219-34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4F81BD"/>
    <a:srgbClr val="AEC87A"/>
    <a:srgbClr val="E3E8F1"/>
    <a:srgbClr val="8064A2"/>
    <a:srgbClr val="41719C"/>
    <a:srgbClr val="6F9BC4"/>
    <a:srgbClr val="002060"/>
    <a:srgbClr val="385D8A"/>
    <a:srgbClr val="C4D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CB2B37-0C87-0FD0-43FC-6B93C41DB120}" v="9" dt="2023-10-26T18:49:30.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6106" autoAdjust="0"/>
  </p:normalViewPr>
  <p:slideViewPr>
    <p:cSldViewPr>
      <p:cViewPr varScale="1">
        <p:scale>
          <a:sx n="146" d="100"/>
          <a:sy n="146" d="100"/>
        </p:scale>
        <p:origin x="348" y="114"/>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1" d="100"/>
          <a:sy n="81" d="100"/>
        </p:scale>
        <p:origin x="3990" y="90"/>
      </p:cViewPr>
      <p:guideLst>
        <p:guide orient="horz" pos="311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environmentsouthlandrc-my.sharepoint.com/personal/dave_gibbs_es_govt_nz/Documents/Workstreams/LTP%20'24-'34/240606_Submission%20Analysis_With%20Filter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environmentsouthlandrc-my.sharepoint.com/personal/dave_gibbs_es_govt_nz/Documents/Workstreams/LTP%20'24-'34/240606_Submission%20Analysis_With%20Filter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environmentsouthlandrc-my.sharepoint.com/personal/dave_gibbs_es_govt_nz/Documents/Workstreams/LTP%20'24-'34/240606_Submission%20Analysis_With%20Filter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aveg\Director\Cache\objective.es.inet%20uA10828\A1095488\240529_SubmissionAnalysis_LTP.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200"/>
              <a:t>Percentage</a:t>
            </a:r>
            <a:r>
              <a:rPr lang="en-NZ" sz="1200" baseline="0"/>
              <a:t> of submitters supporting, opposing, partially supporting, or didn't provide a response to the proposal to increase the budget for Flood Protection Infrastructure </a:t>
            </a:r>
            <a:r>
              <a:rPr lang="en-NZ" sz="1200" b="0" i="0" u="none" strike="noStrike" kern="1200" spc="0" baseline="0">
                <a:solidFill>
                  <a:sysClr val="windowText" lastClr="000000">
                    <a:lumMod val="65000"/>
                    <a:lumOff val="35000"/>
                  </a:sysClr>
                </a:solidFill>
              </a:rPr>
              <a:t>by $2.3m </a:t>
            </a:r>
            <a:endParaRPr lang="en-NZ" sz="1200" baseline="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Percentage</c:v>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4F6-4E34-A29D-7E9156CBDD8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4F6-4E34-A29D-7E9156CBDD8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4F6-4E34-A29D-7E9156CBDD8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4F6-4E34-A29D-7E9156CBDD8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4F6-4E34-A29D-7E9156CBDD8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4F6-4E34-A29D-7E9156CBDD8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A4F6-4E34-A29D-7E9156CBDD8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A4F6-4E34-A29D-7E9156CBDD8E}"/>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A4F6-4E34-A29D-7E9156CBDD8E}"/>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A4F6-4E34-A29D-7E9156CBDD8E}"/>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A4F6-4E34-A29D-7E9156CBDD8E}"/>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A4F6-4E34-A29D-7E9156CBDD8E}"/>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A4F6-4E34-A29D-7E9156CBDD8E}"/>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A4F6-4E34-A29D-7E9156CBDD8E}"/>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A4F6-4E34-A29D-7E9156CBDD8E}"/>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A4F6-4E34-A29D-7E9156CBDD8E}"/>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A4F6-4E34-A29D-7E9156CBDD8E}"/>
              </c:ext>
            </c:extLst>
          </c:dPt>
          <c:dPt>
            <c:idx val="17"/>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23-A4F6-4E34-A29D-7E9156CBDD8E}"/>
              </c:ext>
            </c:extLst>
          </c:dPt>
          <c:dPt>
            <c:idx val="18"/>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25-A4F6-4E34-A29D-7E9156CBDD8E}"/>
              </c:ext>
            </c:extLst>
          </c:dPt>
          <c:dPt>
            <c:idx val="19"/>
            <c:bubble3D val="0"/>
            <c:spPr>
              <a:solidFill>
                <a:schemeClr val="accent2">
                  <a:lumMod val="80000"/>
                </a:schemeClr>
              </a:solidFill>
              <a:ln w="19050">
                <a:solidFill>
                  <a:schemeClr val="lt1"/>
                </a:solidFill>
              </a:ln>
              <a:effectLst/>
            </c:spPr>
            <c:extLst>
              <c:ext xmlns:c16="http://schemas.microsoft.com/office/drawing/2014/chart" uri="{C3380CC4-5D6E-409C-BE32-E72D297353CC}">
                <c16:uniqueId val="{00000027-A4F6-4E34-A29D-7E9156CBDD8E}"/>
              </c:ext>
            </c:extLst>
          </c:dPt>
          <c:dPt>
            <c:idx val="20"/>
            <c:bubble3D val="0"/>
            <c:spPr>
              <a:solidFill>
                <a:schemeClr val="accent3">
                  <a:lumMod val="80000"/>
                </a:schemeClr>
              </a:solidFill>
              <a:ln w="19050">
                <a:solidFill>
                  <a:schemeClr val="lt1"/>
                </a:solidFill>
              </a:ln>
              <a:effectLst/>
            </c:spPr>
            <c:extLst>
              <c:ext xmlns:c16="http://schemas.microsoft.com/office/drawing/2014/chart" uri="{C3380CC4-5D6E-409C-BE32-E72D297353CC}">
                <c16:uniqueId val="{00000029-A4F6-4E34-A29D-7E9156CBDD8E}"/>
              </c:ext>
            </c:extLst>
          </c:dPt>
          <c:dPt>
            <c:idx val="21"/>
            <c:bubble3D val="0"/>
            <c:spPr>
              <a:solidFill>
                <a:schemeClr val="accent4">
                  <a:lumMod val="80000"/>
                </a:schemeClr>
              </a:solidFill>
              <a:ln w="19050">
                <a:solidFill>
                  <a:schemeClr val="lt1"/>
                </a:solidFill>
              </a:ln>
              <a:effectLst/>
            </c:spPr>
            <c:extLst>
              <c:ext xmlns:c16="http://schemas.microsoft.com/office/drawing/2014/chart" uri="{C3380CC4-5D6E-409C-BE32-E72D297353CC}">
                <c16:uniqueId val="{0000002B-A4F6-4E34-A29D-7E9156CBDD8E}"/>
              </c:ext>
            </c:extLst>
          </c:dPt>
          <c:dPt>
            <c:idx val="22"/>
            <c:bubble3D val="0"/>
            <c:spPr>
              <a:solidFill>
                <a:schemeClr val="accent5">
                  <a:lumMod val="80000"/>
                </a:schemeClr>
              </a:solidFill>
              <a:ln w="19050">
                <a:solidFill>
                  <a:schemeClr val="lt1"/>
                </a:solidFill>
              </a:ln>
              <a:effectLst/>
            </c:spPr>
            <c:extLst>
              <c:ext xmlns:c16="http://schemas.microsoft.com/office/drawing/2014/chart" uri="{C3380CC4-5D6E-409C-BE32-E72D297353CC}">
                <c16:uniqueId val="{0000002D-A4F6-4E34-A29D-7E9156CBDD8E}"/>
              </c:ext>
            </c:extLst>
          </c:dPt>
          <c:dPt>
            <c:idx val="23"/>
            <c:bubble3D val="0"/>
            <c:spPr>
              <a:solidFill>
                <a:schemeClr val="accent6">
                  <a:lumMod val="80000"/>
                </a:schemeClr>
              </a:solidFill>
              <a:ln w="19050">
                <a:solidFill>
                  <a:schemeClr val="lt1"/>
                </a:solidFill>
              </a:ln>
              <a:effectLst/>
            </c:spPr>
            <c:extLst>
              <c:ext xmlns:c16="http://schemas.microsoft.com/office/drawing/2014/chart" uri="{C3380CC4-5D6E-409C-BE32-E72D297353CC}">
                <c16:uniqueId val="{0000002F-A4F6-4E34-A29D-7E9156CBDD8E}"/>
              </c:ext>
            </c:extLst>
          </c:dPt>
          <c:dPt>
            <c:idx val="24"/>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31-A4F6-4E34-A29D-7E9156CBDD8E}"/>
              </c:ext>
            </c:extLst>
          </c:dPt>
          <c:dLbls>
            <c:dLbl>
              <c:idx val="0"/>
              <c:tx>
                <c:rich>
                  <a:bodyPr/>
                  <a:lstStyle/>
                  <a:p>
                    <a:fld id="{2E5926C0-8DBA-4BD3-B8AD-C230A4452FCC}" type="CELLRANGE">
                      <a:rPr lang="en-NZ"/>
                      <a:pPr/>
                      <a:t>[CELLRANGE]</a:t>
                    </a:fld>
                    <a:r>
                      <a:rPr lang="en-NZ" baseline="0"/>
                      <a:t> </a:t>
                    </a:r>
                    <a:fld id="{3DD158FE-0F3A-4819-B69D-BBD2C51722E3}"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A4F6-4E34-A29D-7E9156CBDD8E}"/>
                </c:ext>
              </c:extLst>
            </c:dLbl>
            <c:dLbl>
              <c:idx val="1"/>
              <c:tx>
                <c:rich>
                  <a:bodyPr/>
                  <a:lstStyle/>
                  <a:p>
                    <a:fld id="{E4EDEC26-2091-4F4B-8A34-FD6C76D2B08F}" type="CELLRANGE">
                      <a:rPr lang="en-NZ"/>
                      <a:pPr/>
                      <a:t>[CELLRANGE]</a:t>
                    </a:fld>
                    <a:r>
                      <a:rPr lang="en-NZ" baseline="0"/>
                      <a:t> </a:t>
                    </a:r>
                    <a:fld id="{4EF08791-1CC3-4354-97CE-3C4D74D3B02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A4F6-4E34-A29D-7E9156CBDD8E}"/>
                </c:ext>
              </c:extLst>
            </c:dLbl>
            <c:dLbl>
              <c:idx val="2"/>
              <c:tx>
                <c:rich>
                  <a:bodyPr/>
                  <a:lstStyle/>
                  <a:p>
                    <a:fld id="{67CDE4EC-07E6-4C86-A889-A05C80B570C5}" type="CELLRANGE">
                      <a:rPr lang="en-NZ"/>
                      <a:pPr/>
                      <a:t>[CELLRANGE]</a:t>
                    </a:fld>
                    <a:r>
                      <a:rPr lang="en-NZ" baseline="0"/>
                      <a:t> </a:t>
                    </a:r>
                    <a:fld id="{7F0BC626-7D61-427A-A401-CD644C973B2C}"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A4F6-4E34-A29D-7E9156CBDD8E}"/>
                </c:ext>
              </c:extLst>
            </c:dLbl>
            <c:dLbl>
              <c:idx val="3"/>
              <c:tx>
                <c:rich>
                  <a:bodyPr/>
                  <a:lstStyle/>
                  <a:p>
                    <a:fld id="{D5DC6398-6DF8-478B-8CBB-41355EA0FDE0}" type="CELLRANGE">
                      <a:rPr lang="en-NZ"/>
                      <a:pPr/>
                      <a:t>[CELLRANGE]</a:t>
                    </a:fld>
                    <a:r>
                      <a:rPr lang="en-NZ" baseline="0"/>
                      <a:t> </a:t>
                    </a:r>
                    <a:fld id="{C092E10B-30AD-4FDD-A15B-BBF542AA42E3}"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A4F6-4E34-A29D-7E9156CBDD8E}"/>
                </c:ext>
              </c:extLst>
            </c:dLbl>
            <c:dLbl>
              <c:idx val="4"/>
              <c:tx>
                <c:rich>
                  <a:bodyPr/>
                  <a:lstStyle/>
                  <a:p>
                    <a:fld id="{7731CECE-6B7F-40F1-8757-396D640BF170}" type="CELLRANGE">
                      <a:rPr lang="en-NZ"/>
                      <a:pPr/>
                      <a:t>[CELLRANGE]</a:t>
                    </a:fld>
                    <a:r>
                      <a:rPr lang="en-NZ" baseline="0"/>
                      <a:t> </a:t>
                    </a:r>
                    <a:fld id="{91763977-C166-4E1A-BB05-8301F6FC9009}"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A4F6-4E34-A29D-7E9156CBDD8E}"/>
                </c:ext>
              </c:extLst>
            </c:dLbl>
            <c:dLbl>
              <c:idx val="5"/>
              <c:tx>
                <c:rich>
                  <a:bodyPr/>
                  <a:lstStyle/>
                  <a:p>
                    <a:fld id="{9BBDBC33-A48A-4AB7-A300-76DF5D25F26B}" type="CELLRANGE">
                      <a:rPr lang="en-NZ"/>
                      <a:pPr/>
                      <a:t>[CELLRANGE]</a:t>
                    </a:fld>
                    <a:r>
                      <a:rPr lang="en-NZ" baseline="0"/>
                      <a:t> </a:t>
                    </a:r>
                    <a:fld id="{DA9E240D-9616-4C7C-9F77-3574C21DF23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A4F6-4E34-A29D-7E9156CBDD8E}"/>
                </c:ext>
              </c:extLst>
            </c:dLbl>
            <c:dLbl>
              <c:idx val="6"/>
              <c:tx>
                <c:rich>
                  <a:bodyPr/>
                  <a:lstStyle/>
                  <a:p>
                    <a:fld id="{042C7ABB-B247-42E6-BC0F-ADDC7EDFBDC8}" type="CELLRANGE">
                      <a:rPr lang="en-NZ"/>
                      <a:pPr/>
                      <a:t>[CELLRANGE]</a:t>
                    </a:fld>
                    <a:r>
                      <a:rPr lang="en-NZ" baseline="0"/>
                      <a:t> </a:t>
                    </a:r>
                    <a:fld id="{788B4CEC-6F3C-467C-B7B2-E541EA5C62FB}"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A4F6-4E34-A29D-7E9156CBDD8E}"/>
                </c:ext>
              </c:extLst>
            </c:dLbl>
            <c:dLbl>
              <c:idx val="7"/>
              <c:tx>
                <c:rich>
                  <a:bodyPr/>
                  <a:lstStyle/>
                  <a:p>
                    <a:fld id="{5BF145F9-2663-4F52-A3D3-54D5F60446C7}" type="CELLRANGE">
                      <a:rPr lang="en-NZ"/>
                      <a:pPr/>
                      <a:t>[CELLRANGE]</a:t>
                    </a:fld>
                    <a:r>
                      <a:rPr lang="en-NZ" baseline="0"/>
                      <a:t> </a:t>
                    </a:r>
                    <a:fld id="{8FB5281D-E1E8-48AF-9CC4-F2541DF80F26}"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A4F6-4E34-A29D-7E9156CBDD8E}"/>
                </c:ext>
              </c:extLst>
            </c:dLbl>
            <c:dLbl>
              <c:idx val="8"/>
              <c:tx>
                <c:rich>
                  <a:bodyPr/>
                  <a:lstStyle/>
                  <a:p>
                    <a:fld id="{B662F61C-2506-42B9-9F6C-0ACFEFCD671C}" type="CELLRANGE">
                      <a:rPr lang="en-NZ"/>
                      <a:pPr/>
                      <a:t>[CELLRANGE]</a:t>
                    </a:fld>
                    <a:r>
                      <a:rPr lang="en-NZ" baseline="0"/>
                      <a:t> </a:t>
                    </a:r>
                    <a:fld id="{B31E56A7-0A75-4C8E-94CE-00DEB5432DF5}"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A4F6-4E34-A29D-7E9156CBDD8E}"/>
                </c:ext>
              </c:extLst>
            </c:dLbl>
            <c:dLbl>
              <c:idx val="9"/>
              <c:tx>
                <c:rich>
                  <a:bodyPr/>
                  <a:lstStyle/>
                  <a:p>
                    <a:fld id="{77A2B667-E7E1-4C04-A3AE-3E49C3C19843}" type="CELLRANGE">
                      <a:rPr lang="en-NZ"/>
                      <a:pPr/>
                      <a:t>[CELLRANGE]</a:t>
                    </a:fld>
                    <a:r>
                      <a:rPr lang="en-NZ" baseline="0"/>
                      <a:t> </a:t>
                    </a:r>
                    <a:fld id="{5D405A88-0D3D-4EA4-927B-91AE19ED8C42}"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A4F6-4E34-A29D-7E9156CBDD8E}"/>
                </c:ext>
              </c:extLst>
            </c:dLbl>
            <c:dLbl>
              <c:idx val="10"/>
              <c:tx>
                <c:rich>
                  <a:bodyPr/>
                  <a:lstStyle/>
                  <a:p>
                    <a:fld id="{B5570BF9-59AA-4954-A497-BD122E252FB2}" type="CELLRANGE">
                      <a:rPr lang="en-NZ"/>
                      <a:pPr/>
                      <a:t>[CELLRANGE]</a:t>
                    </a:fld>
                    <a:r>
                      <a:rPr lang="en-NZ" baseline="0"/>
                      <a:t> </a:t>
                    </a:r>
                    <a:fld id="{D8EF7135-4710-45A1-8F7F-A704680DF734}"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A4F6-4E34-A29D-7E9156CBDD8E}"/>
                </c:ext>
              </c:extLst>
            </c:dLbl>
            <c:dLbl>
              <c:idx val="11"/>
              <c:tx>
                <c:rich>
                  <a:bodyPr/>
                  <a:lstStyle/>
                  <a:p>
                    <a:fld id="{F5BC85DE-962B-4ACF-8D1B-87429049E0A3}" type="CELLRANGE">
                      <a:rPr lang="en-NZ"/>
                      <a:pPr/>
                      <a:t>[CELLRANGE]</a:t>
                    </a:fld>
                    <a:r>
                      <a:rPr lang="en-NZ" baseline="0"/>
                      <a:t> </a:t>
                    </a:r>
                    <a:fld id="{8771DD66-EC9E-4F7E-AFFD-0E11C25FB8A1}"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A4F6-4E34-A29D-7E9156CBDD8E}"/>
                </c:ext>
              </c:extLst>
            </c:dLbl>
            <c:dLbl>
              <c:idx val="12"/>
              <c:tx>
                <c:rich>
                  <a:bodyPr/>
                  <a:lstStyle/>
                  <a:p>
                    <a:fld id="{F9BD9B16-C255-4EA7-A708-3FD37F9C69B7}" type="CELLRANGE">
                      <a:rPr lang="en-NZ"/>
                      <a:pPr/>
                      <a:t>[CELLRANGE]</a:t>
                    </a:fld>
                    <a:r>
                      <a:rPr lang="en-NZ" baseline="0"/>
                      <a:t> </a:t>
                    </a:r>
                    <a:fld id="{3FFF3234-D58F-43CA-8BEA-05EE825A8689}"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A4F6-4E34-A29D-7E9156CBDD8E}"/>
                </c:ext>
              </c:extLst>
            </c:dLbl>
            <c:dLbl>
              <c:idx val="13"/>
              <c:tx>
                <c:rich>
                  <a:bodyPr/>
                  <a:lstStyle/>
                  <a:p>
                    <a:fld id="{DEF9518E-4C18-4A5F-A1E2-DDDBF8CF8D69}" type="CELLRANGE">
                      <a:rPr lang="en-NZ"/>
                      <a:pPr/>
                      <a:t>[CELLRANGE]</a:t>
                    </a:fld>
                    <a:r>
                      <a:rPr lang="en-NZ" baseline="0"/>
                      <a:t> </a:t>
                    </a:r>
                    <a:fld id="{67065F85-F2A4-4F0C-A7A1-8F1C4201BC27}"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A4F6-4E34-A29D-7E9156CBDD8E}"/>
                </c:ext>
              </c:extLst>
            </c:dLbl>
            <c:dLbl>
              <c:idx val="14"/>
              <c:tx>
                <c:rich>
                  <a:bodyPr/>
                  <a:lstStyle/>
                  <a:p>
                    <a:fld id="{01D958AA-E098-4542-A6DD-D6AB24B12DBC}" type="CELLRANGE">
                      <a:rPr lang="en-NZ"/>
                      <a:pPr/>
                      <a:t>[CELLRANGE]</a:t>
                    </a:fld>
                    <a:r>
                      <a:rPr lang="en-NZ" baseline="0"/>
                      <a:t> </a:t>
                    </a:r>
                    <a:fld id="{2D7FD972-514F-4A24-8BCF-0E3CF547E2BA}"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A4F6-4E34-A29D-7E9156CBDD8E}"/>
                </c:ext>
              </c:extLst>
            </c:dLbl>
            <c:dLbl>
              <c:idx val="15"/>
              <c:tx>
                <c:rich>
                  <a:bodyPr/>
                  <a:lstStyle/>
                  <a:p>
                    <a:fld id="{E9F7E473-9C5C-4588-94C6-77A95E4AB6CC}" type="CELLRANGE">
                      <a:rPr lang="en-NZ"/>
                      <a:pPr/>
                      <a:t>[CELLRANGE]</a:t>
                    </a:fld>
                    <a:r>
                      <a:rPr lang="en-NZ" baseline="0"/>
                      <a:t> </a:t>
                    </a:r>
                    <a:fld id="{CF90A20F-960D-41A9-8FC0-1B6B7225D121}"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A4F6-4E34-A29D-7E9156CBDD8E}"/>
                </c:ext>
              </c:extLst>
            </c:dLbl>
            <c:dLbl>
              <c:idx val="16"/>
              <c:tx>
                <c:rich>
                  <a:bodyPr/>
                  <a:lstStyle/>
                  <a:p>
                    <a:fld id="{ECB1F3EE-ED5E-44AF-B0FC-52DD8EDA0CE7}" type="CELLRANGE">
                      <a:rPr lang="en-NZ"/>
                      <a:pPr/>
                      <a:t>[CELLRANGE]</a:t>
                    </a:fld>
                    <a:r>
                      <a:rPr lang="en-NZ" baseline="0"/>
                      <a:t> </a:t>
                    </a:r>
                    <a:fld id="{55AE0909-28B2-4396-80AF-B3DF20B68B44}"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A4F6-4E34-A29D-7E9156CBDD8E}"/>
                </c:ext>
              </c:extLst>
            </c:dLbl>
            <c:dLbl>
              <c:idx val="17"/>
              <c:tx>
                <c:rich>
                  <a:bodyPr/>
                  <a:lstStyle/>
                  <a:p>
                    <a:fld id="{45547B95-8EF6-4D8E-B52C-6AEAB8C4F7D7}" type="CELLRANGE">
                      <a:rPr lang="en-NZ"/>
                      <a:pPr/>
                      <a:t>[CELLRANGE]</a:t>
                    </a:fld>
                    <a:r>
                      <a:rPr lang="en-NZ" baseline="0"/>
                      <a:t> </a:t>
                    </a:r>
                    <a:fld id="{7DFA4901-AC9A-456C-B172-F5ECA1D21C2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A4F6-4E34-A29D-7E9156CBDD8E}"/>
                </c:ext>
              </c:extLst>
            </c:dLbl>
            <c:dLbl>
              <c:idx val="18"/>
              <c:tx>
                <c:rich>
                  <a:bodyPr/>
                  <a:lstStyle/>
                  <a:p>
                    <a:fld id="{4D6FB7AA-C7CB-4283-9B58-236292DA6917}" type="CELLRANGE">
                      <a:rPr lang="en-NZ"/>
                      <a:pPr/>
                      <a:t>[CELLRANGE]</a:t>
                    </a:fld>
                    <a:r>
                      <a:rPr lang="en-NZ" baseline="0"/>
                      <a:t> </a:t>
                    </a:r>
                    <a:fld id="{071E2C71-A564-41FF-B845-07001BED4645}"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A4F6-4E34-A29D-7E9156CBDD8E}"/>
                </c:ext>
              </c:extLst>
            </c:dLbl>
            <c:dLbl>
              <c:idx val="19"/>
              <c:tx>
                <c:rich>
                  <a:bodyPr/>
                  <a:lstStyle/>
                  <a:p>
                    <a:fld id="{AC2D5436-734A-476F-9014-6B542CADCCF9}" type="CELLRANGE">
                      <a:rPr lang="en-NZ"/>
                      <a:pPr/>
                      <a:t>[CELLRANGE]</a:t>
                    </a:fld>
                    <a:r>
                      <a:rPr lang="en-NZ" baseline="0"/>
                      <a:t> </a:t>
                    </a:r>
                    <a:fld id="{1CF6A5C0-5CA9-4C4C-BD87-9C78C347FFA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A4F6-4E34-A29D-7E9156CBDD8E}"/>
                </c:ext>
              </c:extLst>
            </c:dLbl>
            <c:dLbl>
              <c:idx val="20"/>
              <c:tx>
                <c:rich>
                  <a:bodyPr/>
                  <a:lstStyle/>
                  <a:p>
                    <a:fld id="{3974A99A-B5B5-4711-A83C-7C60958F0C58}" type="CELLRANGE">
                      <a:rPr lang="en-NZ"/>
                      <a:pPr/>
                      <a:t>[CELLRANGE]</a:t>
                    </a:fld>
                    <a:r>
                      <a:rPr lang="en-NZ" baseline="0"/>
                      <a:t> </a:t>
                    </a:r>
                    <a:fld id="{C85AD263-AD96-4A33-9797-EC3A987F1267}"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A4F6-4E34-A29D-7E9156CBDD8E}"/>
                </c:ext>
              </c:extLst>
            </c:dLbl>
            <c:dLbl>
              <c:idx val="21"/>
              <c:tx>
                <c:rich>
                  <a:bodyPr/>
                  <a:lstStyle/>
                  <a:p>
                    <a:fld id="{23EE8E4F-3D60-48CB-81FA-3BE620FEF426}" type="CELLRANGE">
                      <a:rPr lang="en-NZ"/>
                      <a:pPr/>
                      <a:t>[CELLRANGE]</a:t>
                    </a:fld>
                    <a:r>
                      <a:rPr lang="en-NZ" baseline="0"/>
                      <a:t> </a:t>
                    </a:r>
                    <a:fld id="{466AF85E-7FB3-4EFD-AE94-9BFA8F6EEE8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A4F6-4E34-A29D-7E9156CBDD8E}"/>
                </c:ext>
              </c:extLst>
            </c:dLbl>
            <c:dLbl>
              <c:idx val="22"/>
              <c:tx>
                <c:rich>
                  <a:bodyPr/>
                  <a:lstStyle/>
                  <a:p>
                    <a:fld id="{46C47D2C-6C62-4008-ACF2-7A87702F0847}" type="CELLRANGE">
                      <a:rPr lang="en-NZ"/>
                      <a:pPr/>
                      <a:t>[CELLRANGE]</a:t>
                    </a:fld>
                    <a:r>
                      <a:rPr lang="en-NZ" baseline="0"/>
                      <a:t> </a:t>
                    </a:r>
                    <a:fld id="{85F4F277-0D0E-4E51-BD98-DD1811EE9ED8}"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A4F6-4E34-A29D-7E9156CBDD8E}"/>
                </c:ext>
              </c:extLst>
            </c:dLbl>
            <c:dLbl>
              <c:idx val="23"/>
              <c:tx>
                <c:rich>
                  <a:bodyPr/>
                  <a:lstStyle/>
                  <a:p>
                    <a:fld id="{536CF5C4-F48A-462A-8285-C7F70D05B34F}" type="CELLRANGE">
                      <a:rPr lang="en-NZ"/>
                      <a:pPr/>
                      <a:t>[CELLRANGE]</a:t>
                    </a:fld>
                    <a:r>
                      <a:rPr lang="en-NZ" baseline="0"/>
                      <a:t> </a:t>
                    </a:r>
                    <a:fld id="{32F84285-69A0-4675-A1A8-2461FF9E98DC}"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A4F6-4E34-A29D-7E9156CBDD8E}"/>
                </c:ext>
              </c:extLst>
            </c:dLbl>
            <c:dLbl>
              <c:idx val="24"/>
              <c:tx>
                <c:rich>
                  <a:bodyPr/>
                  <a:lstStyle/>
                  <a:p>
                    <a:fld id="{795D3944-E16C-40CD-A0A1-AEDA46D26E4B}" type="CELLRANGE">
                      <a:rPr lang="en-NZ"/>
                      <a:pPr/>
                      <a:t>[CELLRANGE]</a:t>
                    </a:fld>
                    <a:r>
                      <a:rPr lang="en-NZ" baseline="0"/>
                      <a:t> </a:t>
                    </a:r>
                    <a:fld id="{C8087E12-F5B2-4DF6-AA83-A1A7CF64064D}" type="CATEGORYNAME">
                      <a:rPr lang="en-NZ" baseline="0"/>
                      <a:pPr/>
                      <a:t>[CATEGORY NAME]</a:t>
                    </a:fld>
                    <a:endParaRPr lang="en-NZ" baseline="0"/>
                  </a:p>
                </c:rich>
              </c:tx>
              <c:dLblPos val="bestFit"/>
              <c:showLegendKey val="0"/>
              <c:showVal val="0"/>
              <c:showCatName val="1"/>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A4F6-4E34-A29D-7E9156CBDD8E}"/>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Sheet2!$J$3:$J$27</c:f>
              <c:strCache>
                <c:ptCount val="25"/>
                <c:pt idx="0">
                  <c:v>Invercargill</c:v>
                </c:pt>
                <c:pt idx="1">
                  <c:v>Beaumont/Otautau</c:v>
                </c:pt>
                <c:pt idx="2">
                  <c:v>Colac Bay/Orepuki</c:v>
                </c:pt>
                <c:pt idx="3">
                  <c:v>Dipton</c:v>
                </c:pt>
                <c:pt idx="4">
                  <c:v>Drummond/Otautau</c:v>
                </c:pt>
                <c:pt idx="5">
                  <c:v>Gore</c:v>
                </c:pt>
                <c:pt idx="6">
                  <c:v>Gummies Bush/Thornbury</c:v>
                </c:pt>
                <c:pt idx="7">
                  <c:v>Lumsden</c:v>
                </c:pt>
                <c:pt idx="8">
                  <c:v>Makarewa</c:v>
                </c:pt>
                <c:pt idx="9">
                  <c:v>Mataura</c:v>
                </c:pt>
                <c:pt idx="10">
                  <c:v>Myross Bush/Mabel Bush</c:v>
                </c:pt>
                <c:pt idx="11">
                  <c:v>Nightcaps</c:v>
                </c:pt>
                <c:pt idx="12">
                  <c:v>Ohai</c:v>
                </c:pt>
                <c:pt idx="13">
                  <c:v>Otatara</c:v>
                </c:pt>
                <c:pt idx="14">
                  <c:v>Otautau</c:v>
                </c:pt>
                <c:pt idx="15">
                  <c:v>Otautau/Blackmount/Orawia</c:v>
                </c:pt>
                <c:pt idx="16">
                  <c:v>Owaka</c:v>
                </c:pt>
                <c:pt idx="17">
                  <c:v>Riverton</c:v>
                </c:pt>
                <c:pt idx="18">
                  <c:v>Stewart Island</c:v>
                </c:pt>
                <c:pt idx="19">
                  <c:v>Te Anau</c:v>
                </c:pt>
                <c:pt idx="20">
                  <c:v>Tokanui</c:v>
                </c:pt>
                <c:pt idx="21">
                  <c:v>Tuatapere</c:v>
                </c:pt>
                <c:pt idx="22">
                  <c:v>Waimahaka/Fortrose</c:v>
                </c:pt>
                <c:pt idx="23">
                  <c:v>Winton</c:v>
                </c:pt>
                <c:pt idx="24">
                  <c:v>Wyndham</c:v>
                </c:pt>
              </c:strCache>
            </c:strRef>
          </c:cat>
          <c:val>
            <c:numRef>
              <c:f>Sheet2!$L$3:$L$27</c:f>
              <c:numCache>
                <c:formatCode>0%</c:formatCode>
                <c:ptCount val="25"/>
                <c:pt idx="0">
                  <c:v>0.11764705882352941</c:v>
                </c:pt>
                <c:pt idx="1">
                  <c:v>5.8823529411764705E-2</c:v>
                </c:pt>
                <c:pt idx="2">
                  <c:v>2.5210084033613446E-2</c:v>
                </c:pt>
                <c:pt idx="3">
                  <c:v>8.4033613445378148E-3</c:v>
                </c:pt>
                <c:pt idx="4">
                  <c:v>8.4033613445378148E-3</c:v>
                </c:pt>
                <c:pt idx="5">
                  <c:v>7.5630252100840331E-2</c:v>
                </c:pt>
                <c:pt idx="6">
                  <c:v>1.680672268907563E-2</c:v>
                </c:pt>
                <c:pt idx="7">
                  <c:v>1.680672268907563E-2</c:v>
                </c:pt>
                <c:pt idx="8">
                  <c:v>2.5210084033613446E-2</c:v>
                </c:pt>
                <c:pt idx="9">
                  <c:v>8.4033613445378148E-3</c:v>
                </c:pt>
                <c:pt idx="10">
                  <c:v>8.4033613445378148E-3</c:v>
                </c:pt>
                <c:pt idx="11">
                  <c:v>5.0420168067226892E-2</c:v>
                </c:pt>
                <c:pt idx="12">
                  <c:v>2.5210084033613446E-2</c:v>
                </c:pt>
                <c:pt idx="13">
                  <c:v>1.680672268907563E-2</c:v>
                </c:pt>
                <c:pt idx="14">
                  <c:v>9.2436974789915971E-2</c:v>
                </c:pt>
                <c:pt idx="15">
                  <c:v>3.3613445378151259E-2</c:v>
                </c:pt>
                <c:pt idx="16">
                  <c:v>8.4033613445378148E-3</c:v>
                </c:pt>
                <c:pt idx="17">
                  <c:v>5.0420168067226892E-2</c:v>
                </c:pt>
                <c:pt idx="18">
                  <c:v>1.680672268907563E-2</c:v>
                </c:pt>
                <c:pt idx="19">
                  <c:v>8.4033613445378158E-2</c:v>
                </c:pt>
                <c:pt idx="20">
                  <c:v>1.680672268907563E-2</c:v>
                </c:pt>
                <c:pt idx="21">
                  <c:v>8.4033613445378158E-2</c:v>
                </c:pt>
                <c:pt idx="22">
                  <c:v>5.8823529411764705E-2</c:v>
                </c:pt>
                <c:pt idx="23">
                  <c:v>7.5630252100840331E-2</c:v>
                </c:pt>
                <c:pt idx="24">
                  <c:v>1.680672268907563E-2</c:v>
                </c:pt>
              </c:numCache>
            </c:numRef>
          </c:val>
          <c:extLst>
            <c:ext xmlns:c15="http://schemas.microsoft.com/office/drawing/2012/chart" uri="{02D57815-91ED-43cb-92C2-25804820EDAC}">
              <c15:datalabelsRange>
                <c15:f>Sheet2!$L$3:$L$27</c15:f>
                <c15:dlblRangeCache>
                  <c:ptCount val="25"/>
                  <c:pt idx="0">
                    <c:v>12%</c:v>
                  </c:pt>
                  <c:pt idx="1">
                    <c:v>6%</c:v>
                  </c:pt>
                  <c:pt idx="2">
                    <c:v>3%</c:v>
                  </c:pt>
                  <c:pt idx="3">
                    <c:v>1%</c:v>
                  </c:pt>
                  <c:pt idx="4">
                    <c:v>1%</c:v>
                  </c:pt>
                  <c:pt idx="5">
                    <c:v>8%</c:v>
                  </c:pt>
                  <c:pt idx="6">
                    <c:v>2%</c:v>
                  </c:pt>
                  <c:pt idx="7">
                    <c:v>2%</c:v>
                  </c:pt>
                  <c:pt idx="8">
                    <c:v>3%</c:v>
                  </c:pt>
                  <c:pt idx="9">
                    <c:v>1%</c:v>
                  </c:pt>
                  <c:pt idx="10">
                    <c:v>1%</c:v>
                  </c:pt>
                  <c:pt idx="11">
                    <c:v>5%</c:v>
                  </c:pt>
                  <c:pt idx="12">
                    <c:v>3%</c:v>
                  </c:pt>
                  <c:pt idx="13">
                    <c:v>2%</c:v>
                  </c:pt>
                  <c:pt idx="14">
                    <c:v>9%</c:v>
                  </c:pt>
                  <c:pt idx="15">
                    <c:v>3%</c:v>
                  </c:pt>
                  <c:pt idx="16">
                    <c:v>1%</c:v>
                  </c:pt>
                  <c:pt idx="17">
                    <c:v>5%</c:v>
                  </c:pt>
                  <c:pt idx="18">
                    <c:v>2%</c:v>
                  </c:pt>
                  <c:pt idx="19">
                    <c:v>8%</c:v>
                  </c:pt>
                  <c:pt idx="20">
                    <c:v>2%</c:v>
                  </c:pt>
                  <c:pt idx="21">
                    <c:v>8%</c:v>
                  </c:pt>
                  <c:pt idx="22">
                    <c:v>6%</c:v>
                  </c:pt>
                  <c:pt idx="23">
                    <c:v>8%</c:v>
                  </c:pt>
                  <c:pt idx="24">
                    <c:v>2%</c:v>
                  </c:pt>
                </c15:dlblRangeCache>
              </c15:datalabelsRange>
            </c:ext>
            <c:ext xmlns:c16="http://schemas.microsoft.com/office/drawing/2014/chart" uri="{C3380CC4-5D6E-409C-BE32-E72D297353CC}">
              <c16:uniqueId val="{00000032-A4F6-4E34-A29D-7E9156CBDD8E}"/>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sysClr val="windowText" lastClr="000000"/>
                </a:solidFill>
              </a:rPr>
              <a:t>Percentage of submissions received from </a:t>
            </a:r>
          </a:p>
          <a:p>
            <a:pPr>
              <a:defRPr/>
            </a:pPr>
            <a:r>
              <a:rPr lang="en-NZ" sz="1400" b="0" i="0" u="none" strike="noStrike" kern="1200" spc="0" baseline="0" dirty="0">
                <a:solidFill>
                  <a:sysClr val="windowText" lastClr="000000"/>
                </a:solidFill>
              </a:rPr>
              <a:t>respective ES constituencies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D4-42AC-8198-DD26831B7F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D4-42AC-8198-DD26831B7F7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D4-42AC-8198-DD26831B7F7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D4-42AC-8198-DD26831B7F7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D4-42AC-8198-DD26831B7F7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1D4-42AC-8198-DD26831B7F7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A1D4-42AC-8198-DD26831B7F7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Sheet2!$O$3:$O$9</c:f>
              <c:strCache>
                <c:ptCount val="7"/>
                <c:pt idx="0">
                  <c:v>Invercargill Rakiura</c:v>
                </c:pt>
                <c:pt idx="1">
                  <c:v>Western</c:v>
                </c:pt>
                <c:pt idx="2">
                  <c:v>Hokonui</c:v>
                </c:pt>
                <c:pt idx="3">
                  <c:v>Eastern-Dome</c:v>
                </c:pt>
                <c:pt idx="4">
                  <c:v>Southern</c:v>
                </c:pt>
                <c:pt idx="5">
                  <c:v>Fiordland</c:v>
                </c:pt>
                <c:pt idx="6">
                  <c:v>Outside of region</c:v>
                </c:pt>
              </c:strCache>
            </c:strRef>
          </c:cat>
          <c:val>
            <c:numRef>
              <c:f>Sheet2!$Q$3:$Q$9</c:f>
              <c:numCache>
                <c:formatCode>0%</c:formatCode>
                <c:ptCount val="7"/>
                <c:pt idx="0">
                  <c:v>0.18487394957983194</c:v>
                </c:pt>
                <c:pt idx="1">
                  <c:v>0.44537815126050423</c:v>
                </c:pt>
                <c:pt idx="2">
                  <c:v>8.4033613445378158E-2</c:v>
                </c:pt>
                <c:pt idx="3">
                  <c:v>0.10084033613445378</c:v>
                </c:pt>
                <c:pt idx="4">
                  <c:v>9.2436974789915971E-2</c:v>
                </c:pt>
                <c:pt idx="5">
                  <c:v>8.4033613445378158E-2</c:v>
                </c:pt>
                <c:pt idx="6">
                  <c:v>8.4033613445378148E-3</c:v>
                </c:pt>
              </c:numCache>
            </c:numRef>
          </c:val>
          <c:extLst>
            <c:ext xmlns:c16="http://schemas.microsoft.com/office/drawing/2014/chart" uri="{C3380CC4-5D6E-409C-BE32-E72D297353CC}">
              <c16:uniqueId val="{0000000E-A1D4-42AC-8198-DD26831B7F7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solidFill>
                  <a:sysClr val="windowText" lastClr="000000"/>
                </a:solidFill>
              </a:rPr>
              <a:t>Percentage of total</a:t>
            </a:r>
            <a:r>
              <a:rPr lang="en-NZ" baseline="0" dirty="0">
                <a:solidFill>
                  <a:sysClr val="windowText" lastClr="000000"/>
                </a:solidFill>
              </a:rPr>
              <a:t> resident </a:t>
            </a:r>
            <a:r>
              <a:rPr lang="en-NZ" dirty="0">
                <a:solidFill>
                  <a:sysClr val="windowText" lastClr="000000"/>
                </a:solidFill>
              </a:rPr>
              <a:t>Southland </a:t>
            </a:r>
          </a:p>
          <a:p>
            <a:pPr>
              <a:defRPr/>
            </a:pPr>
            <a:r>
              <a:rPr lang="en-NZ" dirty="0">
                <a:solidFill>
                  <a:sysClr val="windowText" lastClr="000000"/>
                </a:solidFill>
              </a:rPr>
              <a:t>population by ES constituency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v>Percentage of Southland Population by Constituency</c:v>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406-4D06-ABAE-2B56FC089F9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406-4D06-ABAE-2B56FC089F9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406-4D06-ABAE-2B56FC089F9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406-4D06-ABAE-2B56FC089F9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406-4D06-ABAE-2B56FC089F9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406-4D06-ABAE-2B56FC089F9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Sheet2!$O$3:$O$8</c:f>
              <c:strCache>
                <c:ptCount val="6"/>
                <c:pt idx="0">
                  <c:v>Invercargill Rakiura</c:v>
                </c:pt>
                <c:pt idx="1">
                  <c:v>Western</c:v>
                </c:pt>
                <c:pt idx="2">
                  <c:v>Hokonui</c:v>
                </c:pt>
                <c:pt idx="3">
                  <c:v>Eastern-Dome</c:v>
                </c:pt>
                <c:pt idx="4">
                  <c:v>Southern</c:v>
                </c:pt>
                <c:pt idx="5">
                  <c:v>Fiordland</c:v>
                </c:pt>
              </c:strCache>
            </c:strRef>
          </c:cat>
          <c:val>
            <c:numRef>
              <c:f>Sheet2!$R$3:$R$8</c:f>
              <c:numCache>
                <c:formatCode>0.0%</c:formatCode>
                <c:ptCount val="6"/>
                <c:pt idx="0">
                  <c:v>0.56100000000000005</c:v>
                </c:pt>
                <c:pt idx="1">
                  <c:v>7.9000000000000001E-2</c:v>
                </c:pt>
                <c:pt idx="2">
                  <c:v>7.9000000000000001E-2</c:v>
                </c:pt>
                <c:pt idx="3">
                  <c:v>0.16700000000000001</c:v>
                </c:pt>
                <c:pt idx="4">
                  <c:v>6.9000000000000006E-2</c:v>
                </c:pt>
                <c:pt idx="5">
                  <c:v>4.4999999999999998E-2</c:v>
                </c:pt>
              </c:numCache>
            </c:numRef>
          </c:val>
          <c:extLst>
            <c:ext xmlns:c16="http://schemas.microsoft.com/office/drawing/2014/chart" uri="{C3380CC4-5D6E-409C-BE32-E72D297353CC}">
              <c16:uniqueId val="{0000000C-7406-4D06-ABAE-2B56FC089F9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prstClr val="black">
                    <a:lumMod val="65000"/>
                    <a:lumOff val="35000"/>
                  </a:prstClr>
                </a:solidFill>
              </a:rPr>
              <a:t>Number of submitters in each constituency supporting, opposing, or partially supporting the proposal to increase the budget for Flood Protection Infrastructure </a:t>
            </a:r>
            <a:r>
              <a:rPr lang="en-NZ" sz="1400" b="0" i="0" u="none" strike="noStrike" kern="1200" spc="0" baseline="0" dirty="0">
                <a:solidFill>
                  <a:sysClr val="windowText" lastClr="000000">
                    <a:lumMod val="65000"/>
                    <a:lumOff val="35000"/>
                  </a:sysClr>
                </a:solidFill>
              </a:rPr>
              <a:t>by $2.3m </a:t>
            </a:r>
            <a:endParaRPr lang="en-NZ" sz="1400" b="0"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'[240606_Submission Analysis_With Filters.xlsx]Location of Yes - No - P'!$A$89</c:f>
              <c:strCache>
                <c:ptCount val="1"/>
                <c:pt idx="0">
                  <c:v>Yes</c:v>
                </c:pt>
              </c:strCache>
            </c:strRef>
          </c:tx>
          <c:spPr>
            <a:solidFill>
              <a:schemeClr val="accent1"/>
            </a:solidFill>
            <a:ln>
              <a:noFill/>
            </a:ln>
            <a:effectLst/>
          </c:spPr>
          <c:invertIfNegative val="0"/>
          <c:cat>
            <c:strRef>
              <c:f>'[240606_Submission Analysis_With Filters.xlsx]Location of Yes - No - P'!$A$90:$A$96</c:f>
              <c:strCache>
                <c:ptCount val="7"/>
                <c:pt idx="0">
                  <c:v>Invercargill Rakiura</c:v>
                </c:pt>
                <c:pt idx="1">
                  <c:v>Western</c:v>
                </c:pt>
                <c:pt idx="2">
                  <c:v>Hokonui</c:v>
                </c:pt>
                <c:pt idx="3">
                  <c:v>Eastern-Dome</c:v>
                </c:pt>
                <c:pt idx="4">
                  <c:v>Southern</c:v>
                </c:pt>
                <c:pt idx="5">
                  <c:v>Fiordland</c:v>
                </c:pt>
                <c:pt idx="6">
                  <c:v>Outside of region</c:v>
                </c:pt>
              </c:strCache>
            </c:strRef>
          </c:cat>
          <c:val>
            <c:numRef>
              <c:f>'[240606_Submission Analysis_With Filters.xlsx]Location of Yes - No - P'!$B$90:$B$96</c:f>
              <c:numCache>
                <c:formatCode>General</c:formatCode>
                <c:ptCount val="7"/>
                <c:pt idx="0">
                  <c:v>4</c:v>
                </c:pt>
                <c:pt idx="1">
                  <c:v>1</c:v>
                </c:pt>
                <c:pt idx="2">
                  <c:v>0</c:v>
                </c:pt>
                <c:pt idx="3">
                  <c:v>2</c:v>
                </c:pt>
                <c:pt idx="4">
                  <c:v>2</c:v>
                </c:pt>
                <c:pt idx="5">
                  <c:v>0</c:v>
                </c:pt>
                <c:pt idx="6">
                  <c:v>1</c:v>
                </c:pt>
              </c:numCache>
            </c:numRef>
          </c:val>
          <c:extLst>
            <c:ext xmlns:c16="http://schemas.microsoft.com/office/drawing/2014/chart" uri="{C3380CC4-5D6E-409C-BE32-E72D297353CC}">
              <c16:uniqueId val="{00000000-B3E3-4660-A5ED-8BB3458E6AD8}"/>
            </c:ext>
          </c:extLst>
        </c:ser>
        <c:ser>
          <c:idx val="1"/>
          <c:order val="1"/>
          <c:tx>
            <c:strRef>
              <c:f>'[240606_Submission Analysis_With Filters.xlsx]Location of Yes - No - P'!$C$89</c:f>
              <c:strCache>
                <c:ptCount val="1"/>
                <c:pt idx="0">
                  <c:v>No</c:v>
                </c:pt>
              </c:strCache>
            </c:strRef>
          </c:tx>
          <c:spPr>
            <a:solidFill>
              <a:schemeClr val="accent2"/>
            </a:solidFill>
            <a:ln>
              <a:noFill/>
            </a:ln>
            <a:effectLst/>
          </c:spPr>
          <c:invertIfNegative val="0"/>
          <c:val>
            <c:numRef>
              <c:f>'[240606_Submission Analysis_With Filters.xlsx]Location of Yes - No - P'!$D$90:$D$96</c:f>
              <c:numCache>
                <c:formatCode>General</c:formatCode>
                <c:ptCount val="7"/>
                <c:pt idx="0">
                  <c:v>14</c:v>
                </c:pt>
                <c:pt idx="1">
                  <c:v>43</c:v>
                </c:pt>
                <c:pt idx="2">
                  <c:v>9</c:v>
                </c:pt>
                <c:pt idx="3">
                  <c:v>9</c:v>
                </c:pt>
                <c:pt idx="4">
                  <c:v>4</c:v>
                </c:pt>
                <c:pt idx="5">
                  <c:v>6</c:v>
                </c:pt>
                <c:pt idx="6">
                  <c:v>0</c:v>
                </c:pt>
              </c:numCache>
            </c:numRef>
          </c:val>
          <c:extLst>
            <c:ext xmlns:c16="http://schemas.microsoft.com/office/drawing/2014/chart" uri="{C3380CC4-5D6E-409C-BE32-E72D297353CC}">
              <c16:uniqueId val="{00000001-B3E3-4660-A5ED-8BB3458E6AD8}"/>
            </c:ext>
          </c:extLst>
        </c:ser>
        <c:ser>
          <c:idx val="2"/>
          <c:order val="2"/>
          <c:tx>
            <c:strRef>
              <c:f>'[240606_Submission Analysis_With Filters.xlsx]Location of Yes - No - P'!$E$89</c:f>
              <c:strCache>
                <c:ptCount val="1"/>
                <c:pt idx="0">
                  <c:v>Partial</c:v>
                </c:pt>
              </c:strCache>
            </c:strRef>
          </c:tx>
          <c:spPr>
            <a:solidFill>
              <a:schemeClr val="accent3"/>
            </a:solidFill>
            <a:ln>
              <a:noFill/>
            </a:ln>
            <a:effectLst/>
          </c:spPr>
          <c:invertIfNegative val="0"/>
          <c:val>
            <c:numRef>
              <c:f>'[240606_Submission Analysis_With Filters.xlsx]Location of Yes - No - P'!$F$90:$F$96</c:f>
              <c:numCache>
                <c:formatCode>General</c:formatCode>
                <c:ptCount val="7"/>
                <c:pt idx="0">
                  <c:v>1</c:v>
                </c:pt>
                <c:pt idx="1">
                  <c:v>1</c:v>
                </c:pt>
                <c:pt idx="2">
                  <c:v>1</c:v>
                </c:pt>
                <c:pt idx="3">
                  <c:v>1</c:v>
                </c:pt>
                <c:pt idx="4">
                  <c:v>0</c:v>
                </c:pt>
                <c:pt idx="5">
                  <c:v>0</c:v>
                </c:pt>
                <c:pt idx="6">
                  <c:v>0</c:v>
                </c:pt>
              </c:numCache>
            </c:numRef>
          </c:val>
          <c:extLst>
            <c:ext xmlns:c16="http://schemas.microsoft.com/office/drawing/2014/chart" uri="{C3380CC4-5D6E-409C-BE32-E72D297353CC}">
              <c16:uniqueId val="{00000002-B3E3-4660-A5ED-8BB3458E6AD8}"/>
            </c:ext>
          </c:extLst>
        </c:ser>
        <c:dLbls>
          <c:showLegendKey val="0"/>
          <c:showVal val="0"/>
          <c:showCatName val="0"/>
          <c:showSerName val="0"/>
          <c:showPercent val="0"/>
          <c:showBubbleSize val="0"/>
        </c:dLbls>
        <c:gapWidth val="219"/>
        <c:overlap val="-27"/>
        <c:axId val="424264464"/>
        <c:axId val="467495712"/>
      </c:barChart>
      <c:catAx>
        <c:axId val="42426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95712"/>
        <c:crosses val="autoZero"/>
        <c:auto val="1"/>
        <c:lblAlgn val="ctr"/>
        <c:lblOffset val="100"/>
        <c:noMultiLvlLbl val="0"/>
      </c:catAx>
      <c:valAx>
        <c:axId val="46749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264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t>Number of submitters in each constituency supporting,</a:t>
            </a:r>
            <a:r>
              <a:rPr lang="en-NZ" baseline="0" dirty="0"/>
              <a:t> opposing, or partially supporting the proposal to move from land value to capital value for Land Sus and Biodiversity Targeted Rates</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'[240606_Submission Analysis_With Filters.xlsx]Location of Yes - No - P'!$A$89</c:f>
              <c:strCache>
                <c:ptCount val="1"/>
                <c:pt idx="0">
                  <c:v>Yes</c:v>
                </c:pt>
              </c:strCache>
            </c:strRef>
          </c:tx>
          <c:spPr>
            <a:solidFill>
              <a:schemeClr val="accent1"/>
            </a:solidFill>
            <a:ln>
              <a:noFill/>
            </a:ln>
            <a:effectLst/>
          </c:spPr>
          <c:invertIfNegative val="0"/>
          <c:cat>
            <c:strRef>
              <c:f>'[240606_Submission Analysis_With Filters.xlsx]Location of Yes - No - P'!$A$90:$A$96</c:f>
              <c:strCache>
                <c:ptCount val="7"/>
                <c:pt idx="0">
                  <c:v>Invercargill Rakiura</c:v>
                </c:pt>
                <c:pt idx="1">
                  <c:v>Western</c:v>
                </c:pt>
                <c:pt idx="2">
                  <c:v>Hokonui</c:v>
                </c:pt>
                <c:pt idx="3">
                  <c:v>Eastern-Dome</c:v>
                </c:pt>
                <c:pt idx="4">
                  <c:v>Southern</c:v>
                </c:pt>
                <c:pt idx="5">
                  <c:v>Fiordland</c:v>
                </c:pt>
                <c:pt idx="6">
                  <c:v>Outside of region</c:v>
                </c:pt>
              </c:strCache>
            </c:strRef>
          </c:cat>
          <c:val>
            <c:numRef>
              <c:f>'[240606_Submission Analysis_With Filters.xlsx]Location of Yes - No - P'!$I$21:$I$27</c:f>
              <c:numCache>
                <c:formatCode>General</c:formatCode>
                <c:ptCount val="7"/>
                <c:pt idx="0">
                  <c:v>0</c:v>
                </c:pt>
                <c:pt idx="1">
                  <c:v>2</c:v>
                </c:pt>
                <c:pt idx="2">
                  <c:v>0</c:v>
                </c:pt>
                <c:pt idx="3">
                  <c:v>0</c:v>
                </c:pt>
                <c:pt idx="4">
                  <c:v>1</c:v>
                </c:pt>
                <c:pt idx="5">
                  <c:v>0</c:v>
                </c:pt>
                <c:pt idx="6">
                  <c:v>1</c:v>
                </c:pt>
              </c:numCache>
            </c:numRef>
          </c:val>
          <c:extLst>
            <c:ext xmlns:c16="http://schemas.microsoft.com/office/drawing/2014/chart" uri="{C3380CC4-5D6E-409C-BE32-E72D297353CC}">
              <c16:uniqueId val="{00000000-A9C8-43F9-8647-51CB5D43595D}"/>
            </c:ext>
          </c:extLst>
        </c:ser>
        <c:ser>
          <c:idx val="1"/>
          <c:order val="1"/>
          <c:tx>
            <c:strRef>
              <c:f>'[240606_Submission Analysis_With Filters.xlsx]Location of Yes - No - P'!$C$89</c:f>
              <c:strCache>
                <c:ptCount val="1"/>
                <c:pt idx="0">
                  <c:v>No</c:v>
                </c:pt>
              </c:strCache>
            </c:strRef>
          </c:tx>
          <c:spPr>
            <a:solidFill>
              <a:schemeClr val="accent2"/>
            </a:solidFill>
            <a:ln>
              <a:noFill/>
            </a:ln>
            <a:effectLst/>
          </c:spPr>
          <c:invertIfNegative val="0"/>
          <c:val>
            <c:numRef>
              <c:f>'[240606_Submission Analysis_With Filters.xlsx]Location of Yes - No - P'!$K$21:$K$27</c:f>
              <c:numCache>
                <c:formatCode>General</c:formatCode>
                <c:ptCount val="7"/>
                <c:pt idx="0">
                  <c:v>5</c:v>
                </c:pt>
                <c:pt idx="1">
                  <c:v>5</c:v>
                </c:pt>
                <c:pt idx="2">
                  <c:v>2</c:v>
                </c:pt>
                <c:pt idx="3">
                  <c:v>0</c:v>
                </c:pt>
                <c:pt idx="4">
                  <c:v>0</c:v>
                </c:pt>
                <c:pt idx="5">
                  <c:v>5</c:v>
                </c:pt>
                <c:pt idx="6">
                  <c:v>0</c:v>
                </c:pt>
              </c:numCache>
            </c:numRef>
          </c:val>
          <c:extLst>
            <c:ext xmlns:c16="http://schemas.microsoft.com/office/drawing/2014/chart" uri="{C3380CC4-5D6E-409C-BE32-E72D297353CC}">
              <c16:uniqueId val="{00000001-A9C8-43F9-8647-51CB5D43595D}"/>
            </c:ext>
          </c:extLst>
        </c:ser>
        <c:ser>
          <c:idx val="2"/>
          <c:order val="2"/>
          <c:tx>
            <c:strRef>
              <c:f>'[240606_Submission Analysis_With Filters.xlsx]Location of Yes - No - P'!$E$89</c:f>
              <c:strCache>
                <c:ptCount val="1"/>
                <c:pt idx="0">
                  <c:v>Partial</c:v>
                </c:pt>
              </c:strCache>
            </c:strRef>
          </c:tx>
          <c:spPr>
            <a:solidFill>
              <a:schemeClr val="accent3"/>
            </a:solidFill>
            <a:ln>
              <a:noFill/>
            </a:ln>
            <a:effectLst/>
          </c:spPr>
          <c:invertIfNegative val="0"/>
          <c:val>
            <c:numRef>
              <c:f>'[240606_Submission Analysis_With Filters.xlsx]Location of Yes - No - P'!$M$21:$M$27</c:f>
              <c:numCache>
                <c:formatCode>General</c:formatCode>
                <c:ptCount val="7"/>
                <c:pt idx="0">
                  <c:v>2</c:v>
                </c:pt>
                <c:pt idx="1">
                  <c:v>1</c:v>
                </c:pt>
                <c:pt idx="2">
                  <c:v>0</c:v>
                </c:pt>
                <c:pt idx="3">
                  <c:v>0</c:v>
                </c:pt>
                <c:pt idx="4">
                  <c:v>1</c:v>
                </c:pt>
                <c:pt idx="5">
                  <c:v>0</c:v>
                </c:pt>
                <c:pt idx="6">
                  <c:v>0</c:v>
                </c:pt>
              </c:numCache>
            </c:numRef>
          </c:val>
          <c:extLst>
            <c:ext xmlns:c16="http://schemas.microsoft.com/office/drawing/2014/chart" uri="{C3380CC4-5D6E-409C-BE32-E72D297353CC}">
              <c16:uniqueId val="{00000002-A9C8-43F9-8647-51CB5D43595D}"/>
            </c:ext>
          </c:extLst>
        </c:ser>
        <c:dLbls>
          <c:showLegendKey val="0"/>
          <c:showVal val="0"/>
          <c:showCatName val="0"/>
          <c:showSerName val="0"/>
          <c:showPercent val="0"/>
          <c:showBubbleSize val="0"/>
        </c:dLbls>
        <c:gapWidth val="219"/>
        <c:overlap val="-27"/>
        <c:axId val="424264464"/>
        <c:axId val="467495712"/>
      </c:barChart>
      <c:catAx>
        <c:axId val="42426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95712"/>
        <c:crosses val="autoZero"/>
        <c:auto val="1"/>
        <c:lblAlgn val="ctr"/>
        <c:lblOffset val="100"/>
        <c:noMultiLvlLbl val="0"/>
      </c:catAx>
      <c:valAx>
        <c:axId val="46749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264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prstClr val="black">
                    <a:lumMod val="65000"/>
                    <a:lumOff val="35000"/>
                  </a:prstClr>
                </a:solidFill>
              </a:rPr>
              <a:t>Number of submitters in each constituency supporting, opposing, or partially supporting the proposal to move from 140 catchment rates to 1 regional rate</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'[240606_Submission Analysis_With Filters.xlsx]Location of Yes - No - P'!$A$89</c:f>
              <c:strCache>
                <c:ptCount val="1"/>
                <c:pt idx="0">
                  <c:v>Yes</c:v>
                </c:pt>
              </c:strCache>
            </c:strRef>
          </c:tx>
          <c:spPr>
            <a:solidFill>
              <a:schemeClr val="accent1"/>
            </a:solidFill>
            <a:ln>
              <a:noFill/>
            </a:ln>
            <a:effectLst/>
          </c:spPr>
          <c:invertIfNegative val="0"/>
          <c:cat>
            <c:strRef>
              <c:f>'[240606_Submission Analysis_With Filters.xlsx]Location of Yes - No - P'!$A$90:$A$96</c:f>
              <c:strCache>
                <c:ptCount val="7"/>
                <c:pt idx="0">
                  <c:v>Invercargill Rakiura</c:v>
                </c:pt>
                <c:pt idx="1">
                  <c:v>Western</c:v>
                </c:pt>
                <c:pt idx="2">
                  <c:v>Hokonui</c:v>
                </c:pt>
                <c:pt idx="3">
                  <c:v>Eastern-Dome</c:v>
                </c:pt>
                <c:pt idx="4">
                  <c:v>Southern</c:v>
                </c:pt>
                <c:pt idx="5">
                  <c:v>Fiordland</c:v>
                </c:pt>
                <c:pt idx="6">
                  <c:v>Outside of region</c:v>
                </c:pt>
              </c:strCache>
            </c:strRef>
          </c:cat>
          <c:val>
            <c:numRef>
              <c:f>'[240606_Submission Analysis_With Filters.xlsx]Location of Yes - No - P'!$I$21:$I$27</c:f>
              <c:numCache>
                <c:formatCode>General</c:formatCode>
                <c:ptCount val="7"/>
                <c:pt idx="0">
                  <c:v>0</c:v>
                </c:pt>
                <c:pt idx="1">
                  <c:v>2</c:v>
                </c:pt>
                <c:pt idx="2">
                  <c:v>0</c:v>
                </c:pt>
                <c:pt idx="3">
                  <c:v>0</c:v>
                </c:pt>
                <c:pt idx="4">
                  <c:v>1</c:v>
                </c:pt>
                <c:pt idx="5">
                  <c:v>0</c:v>
                </c:pt>
                <c:pt idx="6">
                  <c:v>1</c:v>
                </c:pt>
              </c:numCache>
            </c:numRef>
          </c:val>
          <c:extLst>
            <c:ext xmlns:c16="http://schemas.microsoft.com/office/drawing/2014/chart" uri="{C3380CC4-5D6E-409C-BE32-E72D297353CC}">
              <c16:uniqueId val="{00000000-F8CB-4DF7-8EAF-8B6AEF9A484D}"/>
            </c:ext>
          </c:extLst>
        </c:ser>
        <c:ser>
          <c:idx val="1"/>
          <c:order val="1"/>
          <c:tx>
            <c:strRef>
              <c:f>'[240606_Submission Analysis_With Filters.xlsx]Location of Yes - No - P'!$C$89</c:f>
              <c:strCache>
                <c:ptCount val="1"/>
                <c:pt idx="0">
                  <c:v>No</c:v>
                </c:pt>
              </c:strCache>
            </c:strRef>
          </c:tx>
          <c:spPr>
            <a:solidFill>
              <a:schemeClr val="accent2"/>
            </a:solidFill>
            <a:ln>
              <a:noFill/>
            </a:ln>
            <a:effectLst/>
          </c:spPr>
          <c:invertIfNegative val="0"/>
          <c:val>
            <c:numRef>
              <c:f>'[240606_Submission Analysis_With Filters.xlsx]Location of Yes - No - P'!$R$15:$R$21</c:f>
              <c:numCache>
                <c:formatCode>General</c:formatCode>
                <c:ptCount val="7"/>
                <c:pt idx="0">
                  <c:v>2</c:v>
                </c:pt>
                <c:pt idx="1">
                  <c:v>5</c:v>
                </c:pt>
                <c:pt idx="2">
                  <c:v>2</c:v>
                </c:pt>
                <c:pt idx="3">
                  <c:v>0</c:v>
                </c:pt>
                <c:pt idx="4">
                  <c:v>1</c:v>
                </c:pt>
                <c:pt idx="5">
                  <c:v>1</c:v>
                </c:pt>
                <c:pt idx="6">
                  <c:v>0</c:v>
                </c:pt>
              </c:numCache>
            </c:numRef>
          </c:val>
          <c:extLst>
            <c:ext xmlns:c16="http://schemas.microsoft.com/office/drawing/2014/chart" uri="{C3380CC4-5D6E-409C-BE32-E72D297353CC}">
              <c16:uniqueId val="{00000001-F8CB-4DF7-8EAF-8B6AEF9A484D}"/>
            </c:ext>
          </c:extLst>
        </c:ser>
        <c:ser>
          <c:idx val="2"/>
          <c:order val="2"/>
          <c:tx>
            <c:strRef>
              <c:f>'[240606_Submission Analysis_With Filters.xlsx]Location of Yes - No - P'!$E$89</c:f>
              <c:strCache>
                <c:ptCount val="1"/>
                <c:pt idx="0">
                  <c:v>Partial</c:v>
                </c:pt>
              </c:strCache>
            </c:strRef>
          </c:tx>
          <c:spPr>
            <a:solidFill>
              <a:schemeClr val="accent3"/>
            </a:solidFill>
            <a:ln>
              <a:noFill/>
            </a:ln>
            <a:effectLst/>
          </c:spPr>
          <c:invertIfNegative val="0"/>
          <c:val>
            <c:numRef>
              <c:f>'[240606_Submission Analysis_With Filters.xlsx]Location of Yes - No - P'!$T$15:$T$21</c:f>
              <c:numCache>
                <c:formatCode>General</c:formatCode>
                <c:ptCount val="7"/>
                <c:pt idx="0">
                  <c:v>0</c:v>
                </c:pt>
                <c:pt idx="1">
                  <c:v>1</c:v>
                </c:pt>
                <c:pt idx="2">
                  <c:v>0</c:v>
                </c:pt>
                <c:pt idx="3">
                  <c:v>0</c:v>
                </c:pt>
                <c:pt idx="4">
                  <c:v>0</c:v>
                </c:pt>
                <c:pt idx="5">
                  <c:v>0</c:v>
                </c:pt>
                <c:pt idx="6">
                  <c:v>0</c:v>
                </c:pt>
              </c:numCache>
            </c:numRef>
          </c:val>
          <c:extLst>
            <c:ext xmlns:c16="http://schemas.microsoft.com/office/drawing/2014/chart" uri="{C3380CC4-5D6E-409C-BE32-E72D297353CC}">
              <c16:uniqueId val="{00000002-F8CB-4DF7-8EAF-8B6AEF9A484D}"/>
            </c:ext>
          </c:extLst>
        </c:ser>
        <c:dLbls>
          <c:showLegendKey val="0"/>
          <c:showVal val="0"/>
          <c:showCatName val="0"/>
          <c:showSerName val="0"/>
          <c:showPercent val="0"/>
          <c:showBubbleSize val="0"/>
        </c:dLbls>
        <c:gapWidth val="219"/>
        <c:overlap val="-27"/>
        <c:axId val="424264464"/>
        <c:axId val="467495712"/>
      </c:barChart>
      <c:catAx>
        <c:axId val="42426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95712"/>
        <c:crosses val="autoZero"/>
        <c:auto val="1"/>
        <c:lblAlgn val="ctr"/>
        <c:lblOffset val="100"/>
        <c:noMultiLvlLbl val="0"/>
      </c:catAx>
      <c:valAx>
        <c:axId val="46749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4264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t>Percentage of submitters (who</a:t>
            </a:r>
            <a:r>
              <a:rPr lang="en-NZ" baseline="0" dirty="0"/>
              <a:t> responded to this issue) supporting or opposing the continuation of the targeted rabbit control rate in the rabbit control area in the Southern constituency </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F46-4120-ABC4-7D78EF26A53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46-4120-ABC4-7D78EF26A53C}"/>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'SPES '!$B$5:$B$6</c:f>
              <c:strCache>
                <c:ptCount val="2"/>
                <c:pt idx="0">
                  <c:v>Y</c:v>
                </c:pt>
                <c:pt idx="1">
                  <c:v>N</c:v>
                </c:pt>
              </c:strCache>
            </c:strRef>
          </c:cat>
          <c:val>
            <c:numRef>
              <c:f>'SPES '!$C$5:$C$6</c:f>
              <c:numCache>
                <c:formatCode>General</c:formatCode>
                <c:ptCount val="2"/>
                <c:pt idx="0">
                  <c:v>17</c:v>
                </c:pt>
                <c:pt idx="1">
                  <c:v>1</c:v>
                </c:pt>
              </c:numCache>
            </c:numRef>
          </c:val>
          <c:extLst>
            <c:ext xmlns:c16="http://schemas.microsoft.com/office/drawing/2014/chart" uri="{C3380CC4-5D6E-409C-BE32-E72D297353CC}">
              <c16:uniqueId val="{00000004-1F46-4120-ABC4-7D78EF26A53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200" dirty="0"/>
              <a:t>Percentage</a:t>
            </a:r>
            <a:r>
              <a:rPr lang="en-NZ" sz="1200" baseline="0" dirty="0"/>
              <a:t> of submitters supporting, opposing, partially supporting, or with no response to the proposal to increase the budget for Flood Protection Infrastructure </a:t>
            </a:r>
            <a:r>
              <a:rPr lang="en-NZ" sz="1200" b="0" i="0" u="none" strike="noStrike" kern="1200" spc="0" baseline="0" dirty="0">
                <a:solidFill>
                  <a:sysClr val="windowText" lastClr="000000">
                    <a:lumMod val="65000"/>
                    <a:lumOff val="35000"/>
                  </a:sysClr>
                </a:solidFill>
              </a:rPr>
              <a:t>by $2.3m </a:t>
            </a:r>
            <a:endParaRPr lang="en-NZ" sz="1200"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7F-4195-A249-9BC7C11D71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7F-4195-A249-9BC7C11D71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7F-4195-A249-9BC7C11D71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7F-4195-A249-9BC7C11D7101}"/>
              </c:ext>
            </c:extLst>
          </c:dPt>
          <c:dLbls>
            <c:numFmt formatCode="0%" sourceLinked="0"/>
            <c:spPr>
              <a:noFill/>
              <a:ln w="6350">
                <a:solidFill>
                  <a:prstClr val="black">
                    <a:lumMod val="75000"/>
                    <a:lumOff val="2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'$2.3 Budget Inc'!$F$6:$F$9</c:f>
              <c:strCache>
                <c:ptCount val="4"/>
                <c:pt idx="0">
                  <c:v>Yes</c:v>
                </c:pt>
                <c:pt idx="1">
                  <c:v>No</c:v>
                </c:pt>
                <c:pt idx="2">
                  <c:v>Partial</c:v>
                </c:pt>
                <c:pt idx="3">
                  <c:v>No response</c:v>
                </c:pt>
              </c:strCache>
            </c:strRef>
          </c:cat>
          <c:val>
            <c:numRef>
              <c:f>'$2.3 Budget Inc'!$G$6:$G$9</c:f>
              <c:numCache>
                <c:formatCode>0%</c:formatCode>
                <c:ptCount val="4"/>
                <c:pt idx="0">
                  <c:v>0.13069908814589665</c:v>
                </c:pt>
                <c:pt idx="1">
                  <c:v>0.70516717325227962</c:v>
                </c:pt>
                <c:pt idx="2">
                  <c:v>2.1276595744680851E-2</c:v>
                </c:pt>
                <c:pt idx="3">
                  <c:v>0.14285714285714285</c:v>
                </c:pt>
              </c:numCache>
            </c:numRef>
          </c:val>
          <c:extLst>
            <c:ext xmlns:c16="http://schemas.microsoft.com/office/drawing/2014/chart" uri="{C3380CC4-5D6E-409C-BE32-E72D297353CC}">
              <c16:uniqueId val="{00000008-037F-4195-A249-9BC7C11D710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200"/>
              <a:t>Percentage</a:t>
            </a:r>
            <a:r>
              <a:rPr lang="en-NZ" sz="1200" baseline="0"/>
              <a:t> of submitters supporting, opposing, partially supporting, or didn't provide a response to the proposal to increase the budget for Flood Protection Infrastructure </a:t>
            </a:r>
            <a:r>
              <a:rPr lang="en-NZ" sz="1200" b="0" i="0" u="none" strike="noStrike" kern="1200" spc="0" baseline="0">
                <a:solidFill>
                  <a:sysClr val="windowText" lastClr="000000">
                    <a:lumMod val="65000"/>
                    <a:lumOff val="35000"/>
                  </a:sysClr>
                </a:solidFill>
              </a:rPr>
              <a:t>by $2.3m </a:t>
            </a:r>
            <a:endParaRPr lang="en-NZ" sz="1200" baseline="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200" dirty="0"/>
              <a:t>Of those who responded</a:t>
            </a:r>
            <a:r>
              <a:rPr lang="en-NZ" sz="1200" baseline="0" dirty="0"/>
              <a:t> to this proposal</a:t>
            </a:r>
            <a:endParaRPr lang="en-NZ" sz="1200" dirty="0"/>
          </a:p>
          <a:p>
            <a:pPr>
              <a:defRPr/>
            </a:pPr>
            <a:r>
              <a:rPr lang="en-NZ" sz="1200" dirty="0"/>
              <a:t>Percentage</a:t>
            </a:r>
            <a:r>
              <a:rPr lang="en-NZ" sz="1200" baseline="0" dirty="0"/>
              <a:t> of submitters supporting, opposing, or partially supporting the proposal to increase the budget for Flood Protection Infrastructure </a:t>
            </a:r>
            <a:r>
              <a:rPr lang="en-NZ" sz="1200" b="0" i="0" u="none" strike="noStrike" kern="1200" spc="0" baseline="0" dirty="0">
                <a:solidFill>
                  <a:sysClr val="windowText" lastClr="000000">
                    <a:lumMod val="65000"/>
                    <a:lumOff val="35000"/>
                  </a:sysClr>
                </a:solidFill>
              </a:rPr>
              <a:t>by $2.3m </a:t>
            </a:r>
          </a:p>
          <a:p>
            <a:pPr>
              <a:defRPr/>
            </a:pPr>
            <a:endParaRPr lang="en-NZ" sz="1200"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50-4229-B860-00ABBBF8828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50-4229-B860-00ABBBF8828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350-4229-B860-00ABBBF88288}"/>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'$2.3 Budget Inc'!$F$6:$F$9</c:f>
              <c:strCache>
                <c:ptCount val="4"/>
                <c:pt idx="0">
                  <c:v>Yes</c:v>
                </c:pt>
                <c:pt idx="1">
                  <c:v>No</c:v>
                </c:pt>
                <c:pt idx="2">
                  <c:v>Partial</c:v>
                </c:pt>
                <c:pt idx="3">
                  <c:v>No response</c:v>
                </c:pt>
              </c:strCache>
            </c:strRef>
          </c:cat>
          <c:val>
            <c:numRef>
              <c:f>'$2.3 Budget Inc'!$J$6:$J$8</c:f>
              <c:numCache>
                <c:formatCode>0%</c:formatCode>
                <c:ptCount val="3"/>
                <c:pt idx="0">
                  <c:v>0.1524822695035461</c:v>
                </c:pt>
                <c:pt idx="1">
                  <c:v>0.82269503546099287</c:v>
                </c:pt>
                <c:pt idx="2">
                  <c:v>2.4822695035460994E-2</c:v>
                </c:pt>
              </c:numCache>
            </c:numRef>
          </c:val>
          <c:extLst>
            <c:ext xmlns:c16="http://schemas.microsoft.com/office/drawing/2014/chart" uri="{C3380CC4-5D6E-409C-BE32-E72D297353CC}">
              <c16:uniqueId val="{00000006-2350-4229-B860-00ABBBF88288}"/>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sysClr val="windowText" lastClr="000000">
                    <a:lumMod val="65000"/>
                    <a:lumOff val="35000"/>
                  </a:sysClr>
                </a:solidFill>
              </a:rPr>
              <a:t>Percentage of submitters supporting, opposing, partially supporting, or with no response to the proposal to move the land sus and biodiversity targeted rates from LV to CV</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C9-42D4-A517-5B300BD65F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C9-42D4-A517-5B300BD65F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1C9-42D4-A517-5B300BD65F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1C9-42D4-A517-5B300BD65F61}"/>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'Land Sus &amp; Bio to CV'!$G$5:$G$8</c:f>
              <c:strCache>
                <c:ptCount val="4"/>
                <c:pt idx="0">
                  <c:v>Yes</c:v>
                </c:pt>
                <c:pt idx="1">
                  <c:v>No</c:v>
                </c:pt>
                <c:pt idx="2">
                  <c:v>Partial</c:v>
                </c:pt>
                <c:pt idx="3">
                  <c:v>No Response</c:v>
                </c:pt>
              </c:strCache>
            </c:strRef>
          </c:cat>
          <c:val>
            <c:numRef>
              <c:f>'Land Sus &amp; Bio to CV'!$H$5:$H$8</c:f>
              <c:numCache>
                <c:formatCode>0%</c:formatCode>
                <c:ptCount val="4"/>
                <c:pt idx="0">
                  <c:v>5.1671732522796353E-2</c:v>
                </c:pt>
                <c:pt idx="1">
                  <c:v>0.19756838905775076</c:v>
                </c:pt>
                <c:pt idx="2">
                  <c:v>2.4316109422492401E-2</c:v>
                </c:pt>
                <c:pt idx="3">
                  <c:v>0.7264437689969605</c:v>
                </c:pt>
              </c:numCache>
            </c:numRef>
          </c:val>
          <c:extLst>
            <c:ext xmlns:c16="http://schemas.microsoft.com/office/drawing/2014/chart" uri="{C3380CC4-5D6E-409C-BE32-E72D297353CC}">
              <c16:uniqueId val="{00000008-D1C9-42D4-A517-5B300BD65F6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a:solidFill>
                  <a:sysClr val="windowText" lastClr="000000">
                    <a:lumMod val="65000"/>
                    <a:lumOff val="35000"/>
                  </a:sysClr>
                </a:solidFill>
              </a:rPr>
              <a:t>Percentage of submitters supporting, opposing, partially supporting, or who didn't provide a response to the proposal to move the land sus and biodiversity targeted rates from LV to CV</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sysClr val="windowText" lastClr="000000">
                    <a:lumMod val="65000"/>
                    <a:lumOff val="35000"/>
                  </a:sysClr>
                </a:solidFill>
              </a:rPr>
              <a:t>Of those responding to this proposal</a:t>
            </a:r>
          </a:p>
          <a:p>
            <a:pPr>
              <a:defRPr/>
            </a:pPr>
            <a:r>
              <a:rPr lang="en-NZ" sz="1400" b="0" i="0" u="none" strike="noStrike" kern="1200" spc="0" baseline="0" dirty="0">
                <a:solidFill>
                  <a:sysClr val="windowText" lastClr="000000">
                    <a:lumMod val="65000"/>
                    <a:lumOff val="35000"/>
                  </a:sysClr>
                </a:solidFill>
              </a:rPr>
              <a:t>Percentage of submitters supporting, opposing, or partially supporting the proposal to move the land sus and biodiversity targeted rates from LV to CV</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5B-4C1E-8ABD-B3F359F411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5B-4C1E-8ABD-B3F359F411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5B-4C1E-8ABD-B3F359F4118D}"/>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'Land Sus &amp; Bio to CV'!$J$5:$J$7</c:f>
              <c:strCache>
                <c:ptCount val="3"/>
                <c:pt idx="0">
                  <c:v>Yes</c:v>
                </c:pt>
                <c:pt idx="1">
                  <c:v>No</c:v>
                </c:pt>
                <c:pt idx="2">
                  <c:v>Partial</c:v>
                </c:pt>
              </c:strCache>
            </c:strRef>
          </c:cat>
          <c:val>
            <c:numRef>
              <c:f>'Land Sus &amp; Bio to CV'!$K$5:$K$7</c:f>
              <c:numCache>
                <c:formatCode>0%</c:formatCode>
                <c:ptCount val="3"/>
                <c:pt idx="0">
                  <c:v>0.18888888888888888</c:v>
                </c:pt>
                <c:pt idx="1">
                  <c:v>0.72222222222222221</c:v>
                </c:pt>
                <c:pt idx="2">
                  <c:v>8.8888888888888892E-2</c:v>
                </c:pt>
              </c:numCache>
            </c:numRef>
          </c:val>
          <c:extLst>
            <c:ext xmlns:c16="http://schemas.microsoft.com/office/drawing/2014/chart" uri="{C3380CC4-5D6E-409C-BE32-E72D297353CC}">
              <c16:uniqueId val="{00000006-A15B-4C1E-8ABD-B3F359F4118D}"/>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sysClr val="windowText" lastClr="000000">
                    <a:lumMod val="65000"/>
                    <a:lumOff val="35000"/>
                  </a:sysClr>
                </a:solidFill>
              </a:rPr>
              <a:t>Percentage of submitters supporting, opposing, partially supporting, or with no response to the proposal to move the 140 catchment rates to one regional rate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47-41BC-A554-F096A8AA570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47-41BC-A554-F096A8AA570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947-41BC-A554-F096A8AA57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947-41BC-A554-F096A8AA5709}"/>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'140 Rates to 1'!$G$5:$G$8</c:f>
              <c:strCache>
                <c:ptCount val="4"/>
                <c:pt idx="0">
                  <c:v>Yes</c:v>
                </c:pt>
                <c:pt idx="1">
                  <c:v>No</c:v>
                </c:pt>
                <c:pt idx="2">
                  <c:v>Partial</c:v>
                </c:pt>
                <c:pt idx="3">
                  <c:v>No response</c:v>
                </c:pt>
              </c:strCache>
            </c:strRef>
          </c:cat>
          <c:val>
            <c:numRef>
              <c:f>'140 Rates to 1'!$H$5:$H$8</c:f>
              <c:numCache>
                <c:formatCode>0%</c:formatCode>
                <c:ptCount val="4"/>
                <c:pt idx="0">
                  <c:v>5.1671732522796353E-2</c:v>
                </c:pt>
                <c:pt idx="1">
                  <c:v>0.11854103343465046</c:v>
                </c:pt>
                <c:pt idx="2">
                  <c:v>1.5197568389057751E-2</c:v>
                </c:pt>
                <c:pt idx="3">
                  <c:v>0.81458966565349544</c:v>
                </c:pt>
              </c:numCache>
            </c:numRef>
          </c:val>
          <c:extLst>
            <c:ext xmlns:c16="http://schemas.microsoft.com/office/drawing/2014/chart" uri="{C3380CC4-5D6E-409C-BE32-E72D297353CC}">
              <c16:uniqueId val="{00000008-C947-41BC-A554-F096A8AA5709}"/>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0" i="0" u="none" strike="noStrike" kern="1200" spc="0" baseline="0" dirty="0">
                <a:solidFill>
                  <a:sysClr val="windowText" lastClr="000000">
                    <a:lumMod val="65000"/>
                    <a:lumOff val="35000"/>
                  </a:sysClr>
                </a:solidFill>
              </a:rPr>
              <a:t>Of those responding to this proposal</a:t>
            </a:r>
          </a:p>
          <a:p>
            <a:pPr>
              <a:defRPr/>
            </a:pPr>
            <a:r>
              <a:rPr lang="en-NZ" sz="1400" b="0" i="0" u="none" strike="noStrike" kern="1200" spc="0" baseline="0" dirty="0">
                <a:solidFill>
                  <a:sysClr val="windowText" lastClr="000000">
                    <a:lumMod val="65000"/>
                    <a:lumOff val="35000"/>
                  </a:sysClr>
                </a:solidFill>
              </a:rPr>
              <a:t>Percentage of submitters supporting, opposing, or partially supporting the proposal to move the 140 catchment rates to one regional rate</a:t>
            </a:r>
          </a:p>
        </c:rich>
      </c:tx>
      <c:layout>
        <c:manualLayout>
          <c:xMode val="edge"/>
          <c:yMode val="edge"/>
          <c:x val="0.1073399242552693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D40-410B-AC40-441A756C63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D40-410B-AC40-441A756C63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D40-410B-AC40-441A756C63F9}"/>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'140 Rates to 1'!$J$5:$J$7</c:f>
              <c:strCache>
                <c:ptCount val="3"/>
                <c:pt idx="0">
                  <c:v>Yes</c:v>
                </c:pt>
                <c:pt idx="1">
                  <c:v>No</c:v>
                </c:pt>
                <c:pt idx="2">
                  <c:v>Partial</c:v>
                </c:pt>
              </c:strCache>
            </c:strRef>
          </c:cat>
          <c:val>
            <c:numRef>
              <c:f>'140 Rates to 1'!$K$5:$K$7</c:f>
              <c:numCache>
                <c:formatCode>0%</c:formatCode>
                <c:ptCount val="3"/>
                <c:pt idx="0">
                  <c:v>0.27868852459016391</c:v>
                </c:pt>
                <c:pt idx="1">
                  <c:v>0.63934426229508201</c:v>
                </c:pt>
                <c:pt idx="2">
                  <c:v>8.1967213114754092E-2</c:v>
                </c:pt>
              </c:numCache>
            </c:numRef>
          </c:val>
          <c:extLst>
            <c:ext xmlns:c16="http://schemas.microsoft.com/office/drawing/2014/chart" uri="{C3380CC4-5D6E-409C-BE32-E72D297353CC}">
              <c16:uniqueId val="{00000006-1D40-410B-AC40-441A756C63F9}"/>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0.27339</cdr:x>
      <cdr:y>0.91846</cdr:y>
    </cdr:from>
    <cdr:to>
      <cdr:x>1</cdr:x>
      <cdr:y>1</cdr:y>
    </cdr:to>
    <cdr:sp macro="" textlink="">
      <cdr:nvSpPr>
        <cdr:cNvPr id="2" name="TextBox 1">
          <a:extLst xmlns:a="http://schemas.openxmlformats.org/drawingml/2006/main">
            <a:ext uri="{FF2B5EF4-FFF2-40B4-BE49-F238E27FC236}">
              <a16:creationId xmlns:a16="http://schemas.microsoft.com/office/drawing/2014/main" id="{53CB5E0C-9473-2286-85CF-5F400858B6C2}"/>
            </a:ext>
          </a:extLst>
        </cdr:cNvPr>
        <cdr:cNvSpPr txBox="1"/>
      </cdr:nvSpPr>
      <cdr:spPr>
        <a:xfrm xmlns:a="http://schemas.openxmlformats.org/drawingml/2006/main">
          <a:off x="1935775" y="3703604"/>
          <a:ext cx="5144988" cy="3287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NZ"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44973" cy="494973"/>
          </a:xfrm>
          <a:prstGeom prst="rect">
            <a:avLst/>
          </a:prstGeom>
        </p:spPr>
        <p:txBody>
          <a:bodyPr vert="horz" lIns="90571" tIns="45286" rIns="90571" bIns="45286" rtlCol="0"/>
          <a:lstStyle>
            <a:lvl1pPr algn="l">
              <a:defRPr sz="1200"/>
            </a:lvl1pPr>
          </a:lstStyle>
          <a:p>
            <a:endParaRPr lang="en-NZ" dirty="0"/>
          </a:p>
        </p:txBody>
      </p:sp>
      <p:sp>
        <p:nvSpPr>
          <p:cNvPr id="3" name="Date Placeholder 2"/>
          <p:cNvSpPr>
            <a:spLocks noGrp="1"/>
          </p:cNvSpPr>
          <p:nvPr>
            <p:ph type="dt" sz="quarter" idx="1"/>
          </p:nvPr>
        </p:nvSpPr>
        <p:spPr>
          <a:xfrm>
            <a:off x="3851118" y="2"/>
            <a:ext cx="2944972" cy="494973"/>
          </a:xfrm>
          <a:prstGeom prst="rect">
            <a:avLst/>
          </a:prstGeom>
        </p:spPr>
        <p:txBody>
          <a:bodyPr vert="horz" lIns="90571" tIns="45286" rIns="90571" bIns="45286" rtlCol="0"/>
          <a:lstStyle>
            <a:lvl1pPr algn="r">
              <a:defRPr sz="1200"/>
            </a:lvl1pPr>
          </a:lstStyle>
          <a:p>
            <a:fld id="{55E7AAB3-CE3A-4A31-B5C1-F34CAEEA5462}" type="datetimeFigureOut">
              <a:rPr lang="en-NZ" smtClean="0"/>
              <a:t>11/06/2024</a:t>
            </a:fld>
            <a:endParaRPr lang="en-NZ" dirty="0"/>
          </a:p>
        </p:txBody>
      </p:sp>
      <p:sp>
        <p:nvSpPr>
          <p:cNvPr id="4" name="Footer Placeholder 3"/>
          <p:cNvSpPr>
            <a:spLocks noGrp="1"/>
          </p:cNvSpPr>
          <p:nvPr>
            <p:ph type="ftr" sz="quarter" idx="2"/>
          </p:nvPr>
        </p:nvSpPr>
        <p:spPr>
          <a:xfrm>
            <a:off x="3" y="9377693"/>
            <a:ext cx="2944973" cy="494973"/>
          </a:xfrm>
          <a:prstGeom prst="rect">
            <a:avLst/>
          </a:prstGeom>
        </p:spPr>
        <p:txBody>
          <a:bodyPr vert="horz" lIns="90571" tIns="45286" rIns="90571" bIns="45286"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1118" y="9377693"/>
            <a:ext cx="2944972" cy="494973"/>
          </a:xfrm>
          <a:prstGeom prst="rect">
            <a:avLst/>
          </a:prstGeom>
        </p:spPr>
        <p:txBody>
          <a:bodyPr vert="horz" lIns="90571" tIns="45286" rIns="90571" bIns="45286" rtlCol="0" anchor="b"/>
          <a:lstStyle>
            <a:lvl1pPr algn="r">
              <a:defRPr sz="1200"/>
            </a:lvl1pPr>
          </a:lstStyle>
          <a:p>
            <a:fld id="{537D0EE2-D7CC-4DA7-B635-AF51B1FE8FD7}" type="slidenum">
              <a:rPr lang="en-NZ" smtClean="0"/>
              <a:t>‹#›</a:t>
            </a:fld>
            <a:endParaRPr lang="en-NZ" dirty="0"/>
          </a:p>
        </p:txBody>
      </p:sp>
    </p:spTree>
    <p:extLst>
      <p:ext uri="{BB962C8B-B14F-4D97-AF65-F5344CB8AC3E}">
        <p14:creationId xmlns:p14="http://schemas.microsoft.com/office/powerpoint/2010/main" val="3285256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0571" tIns="45286" rIns="90571" bIns="45286" rtlCol="0"/>
          <a:lstStyle>
            <a:lvl1pPr algn="l">
              <a:defRPr sz="1200"/>
            </a:lvl1pPr>
          </a:lstStyle>
          <a:p>
            <a:endParaRPr lang="en-NZ" dirty="0"/>
          </a:p>
        </p:txBody>
      </p:sp>
      <p:sp>
        <p:nvSpPr>
          <p:cNvPr id="3" name="Date Placeholder 2"/>
          <p:cNvSpPr>
            <a:spLocks noGrp="1"/>
          </p:cNvSpPr>
          <p:nvPr>
            <p:ph type="dt" idx="1"/>
          </p:nvPr>
        </p:nvSpPr>
        <p:spPr>
          <a:xfrm>
            <a:off x="3850443" y="0"/>
            <a:ext cx="2945659" cy="493633"/>
          </a:xfrm>
          <a:prstGeom prst="rect">
            <a:avLst/>
          </a:prstGeom>
        </p:spPr>
        <p:txBody>
          <a:bodyPr vert="horz" lIns="90571" tIns="45286" rIns="90571" bIns="45286" rtlCol="0"/>
          <a:lstStyle>
            <a:lvl1pPr algn="r">
              <a:defRPr sz="1200"/>
            </a:lvl1pPr>
          </a:lstStyle>
          <a:p>
            <a:fld id="{EB58BE27-9E8D-46A3-AF54-0E9E5CB44071}" type="datetimeFigureOut">
              <a:rPr lang="en-NZ" smtClean="0"/>
              <a:t>11/06/2024</a:t>
            </a:fld>
            <a:endParaRPr lang="en-NZ" dirty="0"/>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0571" tIns="45286" rIns="90571" bIns="45286" rtlCol="0" anchor="ctr"/>
          <a:lstStyle/>
          <a:p>
            <a:endParaRPr lang="en-NZ" dirty="0"/>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0571" tIns="45286" rIns="90571" bIns="452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1" y="9377317"/>
            <a:ext cx="2945659" cy="493633"/>
          </a:xfrm>
          <a:prstGeom prst="rect">
            <a:avLst/>
          </a:prstGeom>
        </p:spPr>
        <p:txBody>
          <a:bodyPr vert="horz" lIns="90571" tIns="45286" rIns="90571" bIns="45286"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0571" tIns="45286" rIns="90571" bIns="45286" rtlCol="0" anchor="b"/>
          <a:lstStyle>
            <a:lvl1pPr algn="r">
              <a:defRPr sz="1200"/>
            </a:lvl1pPr>
          </a:lstStyle>
          <a:p>
            <a:fld id="{4B26589B-F767-49CB-9ABD-1B2577615DA7}" type="slidenum">
              <a:rPr lang="en-NZ" smtClean="0"/>
              <a:t>‹#›</a:t>
            </a:fld>
            <a:endParaRPr lang="en-NZ" dirty="0"/>
          </a:p>
        </p:txBody>
      </p:sp>
    </p:spTree>
    <p:extLst>
      <p:ext uri="{BB962C8B-B14F-4D97-AF65-F5344CB8AC3E}">
        <p14:creationId xmlns:p14="http://schemas.microsoft.com/office/powerpoint/2010/main" val="420011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2" descr="C:\Users\boir\Desktop\Picture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924472"/>
            <a:ext cx="7772400" cy="719286"/>
          </a:xfrm>
        </p:spPr>
        <p:txBody>
          <a:bodyPr>
            <a:normAutofit/>
          </a:bodyPr>
          <a:lstStyle>
            <a:lvl1pPr>
              <a:defRPr sz="3600" b="1"/>
            </a:lvl1pPr>
          </a:lstStyle>
          <a:p>
            <a:r>
              <a:rPr lang="en-US"/>
              <a:t>Click to edit Master title style</a:t>
            </a:r>
            <a:endParaRPr lang="en-US" dirty="0"/>
          </a:p>
        </p:txBody>
      </p:sp>
      <p:sp>
        <p:nvSpPr>
          <p:cNvPr id="3" name="Subtitle 2"/>
          <p:cNvSpPr>
            <a:spLocks noGrp="1"/>
          </p:cNvSpPr>
          <p:nvPr>
            <p:ph type="subTitle" idx="1"/>
          </p:nvPr>
        </p:nvSpPr>
        <p:spPr>
          <a:xfrm>
            <a:off x="1371600" y="2715766"/>
            <a:ext cx="6400800" cy="504056"/>
          </a:xfrm>
        </p:spPr>
        <p:txBody>
          <a:bodyPr>
            <a:normAutofit/>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1422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05978"/>
            <a:ext cx="5715000" cy="857250"/>
          </a:xfrm>
        </p:spPr>
        <p:txBody>
          <a:bodyPr>
            <a:noAutofit/>
          </a:bodyPr>
          <a:lstStyle>
            <a:lvl1pPr>
              <a:defRPr sz="4000" b="1"/>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295577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01116" y="-2415"/>
            <a:ext cx="2141084" cy="676780"/>
          </a:xfrm>
          <a:prstGeom prst="rect">
            <a:avLst/>
          </a:prstGeom>
        </p:spPr>
      </p:pic>
      <p:sp>
        <p:nvSpPr>
          <p:cNvPr id="10" name="TextBox 9"/>
          <p:cNvSpPr txBox="1"/>
          <p:nvPr userDrawn="1"/>
        </p:nvSpPr>
        <p:spPr>
          <a:xfrm>
            <a:off x="395536" y="4371950"/>
            <a:ext cx="4032448" cy="369332"/>
          </a:xfrm>
          <a:prstGeom prst="rect">
            <a:avLst/>
          </a:prstGeom>
          <a:noFill/>
        </p:spPr>
        <p:txBody>
          <a:bodyPr wrap="square" rtlCol="0">
            <a:spAutoFit/>
          </a:bodyPr>
          <a:lstStyle/>
          <a:p>
            <a:r>
              <a:rPr lang="en-NZ" b="1" dirty="0">
                <a:solidFill>
                  <a:srgbClr val="174D98"/>
                </a:solidFill>
              </a:rPr>
              <a:t>www.es.govt.nz</a:t>
            </a:r>
          </a:p>
        </p:txBody>
      </p:sp>
      <p:sp>
        <p:nvSpPr>
          <p:cNvPr id="4" name="Rectangle 3">
            <a:extLst>
              <a:ext uri="{FF2B5EF4-FFF2-40B4-BE49-F238E27FC236}">
                <a16:creationId xmlns:a16="http://schemas.microsoft.com/office/drawing/2014/main" id="{D7CB7D74-1A0C-43F8-9F24-11B6AFE77021}"/>
              </a:ext>
            </a:extLst>
          </p:cNvPr>
          <p:cNvSpPr/>
          <p:nvPr userDrawn="1"/>
        </p:nvSpPr>
        <p:spPr>
          <a:xfrm>
            <a:off x="395536" y="4443958"/>
            <a:ext cx="1636967"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9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itle 1"/>
          <p:cNvSpPr>
            <a:spLocks noGrp="1"/>
          </p:cNvSpPr>
          <p:nvPr>
            <p:ph type="title"/>
          </p:nvPr>
        </p:nvSpPr>
        <p:spPr>
          <a:xfrm>
            <a:off x="1524000" y="205978"/>
            <a:ext cx="5715000" cy="857250"/>
          </a:xfrm>
        </p:spPr>
        <p:txBody>
          <a:bodyPr>
            <a:noAutofit/>
          </a:bodyPr>
          <a:lstStyle>
            <a:lvl1pPr>
              <a:defRPr sz="4000" b="1"/>
            </a:lvl1pPr>
          </a:lstStyle>
          <a:p>
            <a:r>
              <a:rPr lang="en-US"/>
              <a:t>Click to edit Master title style</a:t>
            </a:r>
            <a:endParaRPr lang="en-US" dirty="0"/>
          </a:p>
        </p:txBody>
      </p:sp>
      <p:sp>
        <p:nvSpPr>
          <p:cNvPr id="13" name="Content Placeholder 2"/>
          <p:cNvSpPr>
            <a:spLocks noGrp="1"/>
          </p:cNvSpPr>
          <p:nvPr>
            <p:ph idx="1"/>
          </p:nvPr>
        </p:nvSpPr>
        <p:spPr>
          <a:xfrm>
            <a:off x="457200" y="1200151"/>
            <a:ext cx="8229600" cy="295577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01116" y="-2415"/>
            <a:ext cx="2141084" cy="676780"/>
          </a:xfrm>
          <a:prstGeom prst="rect">
            <a:avLst/>
          </a:prstGeom>
        </p:spPr>
      </p:pic>
    </p:spTree>
    <p:extLst>
      <p:ext uri="{BB962C8B-B14F-4D97-AF65-F5344CB8AC3E}">
        <p14:creationId xmlns:p14="http://schemas.microsoft.com/office/powerpoint/2010/main" val="138296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05978"/>
            <a:ext cx="5715000" cy="857250"/>
          </a:xfrm>
        </p:spPr>
        <p:txBody>
          <a:bodyPr>
            <a:noAutofit/>
          </a:bodyPr>
          <a:lstStyle>
            <a:lvl1pPr>
              <a:defRPr sz="4000" b="1"/>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295577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2286" y="4227934"/>
            <a:ext cx="1602982" cy="778930"/>
          </a:xfrm>
          <a:prstGeom prst="rect">
            <a:avLst/>
          </a:prstGeom>
        </p:spPr>
      </p:pic>
      <p:cxnSp>
        <p:nvCxnSpPr>
          <p:cNvPr id="9" name="Straight Connector 8"/>
          <p:cNvCxnSpPr/>
          <p:nvPr userDrawn="1"/>
        </p:nvCxnSpPr>
        <p:spPr>
          <a:xfrm flipH="1">
            <a:off x="467544" y="4155926"/>
            <a:ext cx="8208912" cy="0"/>
          </a:xfrm>
          <a:prstGeom prst="line">
            <a:avLst/>
          </a:prstGeom>
          <a:ln w="38100">
            <a:solidFill>
              <a:srgbClr val="174D98"/>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95536" y="4371950"/>
            <a:ext cx="4032448" cy="369332"/>
          </a:xfrm>
          <a:prstGeom prst="rect">
            <a:avLst/>
          </a:prstGeom>
          <a:noFill/>
        </p:spPr>
        <p:txBody>
          <a:bodyPr wrap="square" rtlCol="0">
            <a:spAutoFit/>
          </a:bodyPr>
          <a:lstStyle/>
          <a:p>
            <a:r>
              <a:rPr lang="en-NZ" b="1" dirty="0">
                <a:solidFill>
                  <a:srgbClr val="174D98"/>
                </a:solidFill>
              </a:rPr>
              <a:t>www.es.govt.nz</a:t>
            </a:r>
          </a:p>
        </p:txBody>
      </p:sp>
    </p:spTree>
    <p:extLst>
      <p:ext uri="{BB962C8B-B14F-4D97-AF65-F5344CB8AC3E}">
        <p14:creationId xmlns:p14="http://schemas.microsoft.com/office/powerpoint/2010/main" val="245574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205978"/>
            <a:ext cx="5715000" cy="857250"/>
          </a:xfrm>
        </p:spPr>
        <p:txBody>
          <a:bodyPr>
            <a:noAutofit/>
          </a:bodyPr>
          <a:lstStyle>
            <a:lvl1pPr>
              <a:defRPr sz="4000" b="1"/>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295577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flipH="1">
            <a:off x="467544" y="4155926"/>
            <a:ext cx="82089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95536" y="4371950"/>
            <a:ext cx="1728192" cy="369332"/>
          </a:xfrm>
          <a:prstGeom prst="rect">
            <a:avLst/>
          </a:prstGeom>
          <a:noFill/>
        </p:spPr>
        <p:txBody>
          <a:bodyPr wrap="square" rtlCol="0">
            <a:spAutoFit/>
          </a:bodyPr>
          <a:lstStyle/>
          <a:p>
            <a:r>
              <a:rPr lang="en-NZ" b="1" dirty="0">
                <a:solidFill>
                  <a:schemeClr val="tx1"/>
                </a:solidFill>
              </a:rPr>
              <a:t>www.es.govt.nz</a:t>
            </a:r>
          </a:p>
        </p:txBody>
      </p:sp>
      <p:pic>
        <p:nvPicPr>
          <p:cNvPr id="1026" name="Picture 2" descr="P:\Logos\Environment Southland\Environment Southland Logo 2016\Design Files\Transparent\Wide White Transparent.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41665" y="4371950"/>
            <a:ext cx="1520280" cy="60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983781"/>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itle 1"/>
          <p:cNvSpPr>
            <a:spLocks noGrp="1"/>
          </p:cNvSpPr>
          <p:nvPr>
            <p:ph type="title"/>
          </p:nvPr>
        </p:nvSpPr>
        <p:spPr>
          <a:xfrm>
            <a:off x="1547664" y="339502"/>
            <a:ext cx="5715000" cy="857250"/>
          </a:xfrm>
        </p:spPr>
        <p:txBody>
          <a:bodyPr>
            <a:noAutofit/>
          </a:bodyPr>
          <a:lstStyle>
            <a:lvl1pPr>
              <a:defRPr sz="4000" b="1"/>
            </a:lvl1pPr>
          </a:lstStyle>
          <a:p>
            <a:r>
              <a:rPr lang="en-US"/>
              <a:t>Click to edit Master title style</a:t>
            </a:r>
            <a:endParaRPr lang="en-US" dirty="0"/>
          </a:p>
        </p:txBody>
      </p:sp>
      <p:sp>
        <p:nvSpPr>
          <p:cNvPr id="13" name="Content Placeholder 2"/>
          <p:cNvSpPr>
            <a:spLocks noGrp="1"/>
          </p:cNvSpPr>
          <p:nvPr>
            <p:ph idx="1"/>
          </p:nvPr>
        </p:nvSpPr>
        <p:spPr>
          <a:xfrm>
            <a:off x="467544" y="1491630"/>
            <a:ext cx="8229600" cy="295577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988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1"/>
      </p:bgRef>
    </p:bg>
    <p:spTree>
      <p:nvGrpSpPr>
        <p:cNvPr id="1" name=""/>
        <p:cNvGrpSpPr/>
        <p:nvPr/>
      </p:nvGrpSpPr>
      <p:grpSpPr>
        <a:xfrm>
          <a:off x="0" y="0"/>
          <a:ext cx="0" cy="0"/>
          <a:chOff x="0" y="0"/>
          <a:chExt cx="0" cy="0"/>
        </a:xfrm>
      </p:grpSpPr>
      <p:pic>
        <p:nvPicPr>
          <p:cNvPr id="1026" name="Picture 2" descr="C:\Users\boir\Desktop\ow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20472" y="4826866"/>
            <a:ext cx="216024" cy="21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5266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1730249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3.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i-NZ" dirty="0"/>
              <a:t>2024-34 Long-term Plan</a:t>
            </a:r>
            <a:endParaRPr lang="en-NZ" dirty="0"/>
          </a:p>
        </p:txBody>
      </p:sp>
      <p:sp>
        <p:nvSpPr>
          <p:cNvPr id="3" name="Subtitle 2"/>
          <p:cNvSpPr>
            <a:spLocks noGrp="1"/>
          </p:cNvSpPr>
          <p:nvPr>
            <p:ph type="subTitle" idx="1"/>
          </p:nvPr>
        </p:nvSpPr>
        <p:spPr/>
        <p:txBody>
          <a:bodyPr vert="horz" lIns="91440" tIns="45720" rIns="91440" bIns="45720" rtlCol="0" anchor="t">
            <a:normAutofit/>
          </a:bodyPr>
          <a:lstStyle/>
          <a:p>
            <a:r>
              <a:rPr lang="mi-NZ" dirty="0"/>
              <a:t>Deliberations - Consultation</a:t>
            </a:r>
            <a:endParaRPr lang="en-NZ" dirty="0" err="1"/>
          </a:p>
        </p:txBody>
      </p:sp>
    </p:spTree>
    <p:extLst>
      <p:ext uri="{BB962C8B-B14F-4D97-AF65-F5344CB8AC3E}">
        <p14:creationId xmlns:p14="http://schemas.microsoft.com/office/powerpoint/2010/main" val="159442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Submission location - Budget</a:t>
            </a:r>
          </a:p>
        </p:txBody>
      </p:sp>
      <p:graphicFrame>
        <p:nvGraphicFramePr>
          <p:cNvPr id="3" name="Chart 2">
            <a:extLst>
              <a:ext uri="{FF2B5EF4-FFF2-40B4-BE49-F238E27FC236}">
                <a16:creationId xmlns:a16="http://schemas.microsoft.com/office/drawing/2014/main" id="{23B5A349-887F-7FE2-02FF-00BB37347305}"/>
              </a:ext>
            </a:extLst>
          </p:cNvPr>
          <p:cNvGraphicFramePr>
            <a:graphicFrameLocks/>
          </p:cNvGraphicFramePr>
          <p:nvPr/>
        </p:nvGraphicFramePr>
        <p:xfrm>
          <a:off x="1114425" y="746525"/>
          <a:ext cx="6915150" cy="42300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6A9725B7-CB9B-264D-6374-01DFFA7D32C5}"/>
              </a:ext>
            </a:extLst>
          </p:cNvPr>
          <p:cNvGraphicFramePr>
            <a:graphicFrameLocks/>
          </p:cNvGraphicFramePr>
          <p:nvPr>
            <p:extLst>
              <p:ext uri="{D42A27DB-BD31-4B8C-83A1-F6EECF244321}">
                <p14:modId xmlns:p14="http://schemas.microsoft.com/office/powerpoint/2010/main" val="3465313001"/>
              </p:ext>
            </p:extLst>
          </p:nvPr>
        </p:nvGraphicFramePr>
        <p:xfrm>
          <a:off x="1122377" y="914132"/>
          <a:ext cx="6962211" cy="389483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2DDCB3B-66BC-7BBD-6818-0C54FA385D17}"/>
              </a:ext>
            </a:extLst>
          </p:cNvPr>
          <p:cNvSpPr txBox="1"/>
          <p:nvPr/>
        </p:nvSpPr>
        <p:spPr>
          <a:xfrm>
            <a:off x="459105" y="4783382"/>
            <a:ext cx="5280869" cy="276999"/>
          </a:xfrm>
          <a:prstGeom prst="rect">
            <a:avLst/>
          </a:prstGeom>
          <a:noFill/>
        </p:spPr>
        <p:txBody>
          <a:bodyPr wrap="none" rtlCol="0">
            <a:spAutoFit/>
          </a:bodyPr>
          <a:lstStyle/>
          <a:p>
            <a:r>
              <a:rPr lang="en-NZ" sz="1200" dirty="0"/>
              <a:t>Note – Location data was only available/viable for 119 out of the 329 submissions</a:t>
            </a:r>
          </a:p>
        </p:txBody>
      </p:sp>
    </p:spTree>
    <p:extLst>
      <p:ext uri="{BB962C8B-B14F-4D97-AF65-F5344CB8AC3E}">
        <p14:creationId xmlns:p14="http://schemas.microsoft.com/office/powerpoint/2010/main" val="77084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Submission location – LV to CV</a:t>
            </a:r>
          </a:p>
        </p:txBody>
      </p:sp>
      <p:graphicFrame>
        <p:nvGraphicFramePr>
          <p:cNvPr id="4" name="Chart 3">
            <a:extLst>
              <a:ext uri="{FF2B5EF4-FFF2-40B4-BE49-F238E27FC236}">
                <a16:creationId xmlns:a16="http://schemas.microsoft.com/office/drawing/2014/main" id="{21057D43-3D74-4D6F-A26A-4E5C50E9C905}"/>
              </a:ext>
            </a:extLst>
          </p:cNvPr>
          <p:cNvGraphicFramePr>
            <a:graphicFrameLocks/>
          </p:cNvGraphicFramePr>
          <p:nvPr>
            <p:extLst>
              <p:ext uri="{D42A27DB-BD31-4B8C-83A1-F6EECF244321}">
                <p14:modId xmlns:p14="http://schemas.microsoft.com/office/powerpoint/2010/main" val="1339565542"/>
              </p:ext>
            </p:extLst>
          </p:nvPr>
        </p:nvGraphicFramePr>
        <p:xfrm>
          <a:off x="459105" y="1059582"/>
          <a:ext cx="8229600" cy="32637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4C87262-E9F4-E9AE-E6DD-64AF065A26F4}"/>
              </a:ext>
            </a:extLst>
          </p:cNvPr>
          <p:cNvSpPr txBox="1"/>
          <p:nvPr/>
        </p:nvSpPr>
        <p:spPr>
          <a:xfrm>
            <a:off x="459105" y="4739248"/>
            <a:ext cx="5280869" cy="276999"/>
          </a:xfrm>
          <a:prstGeom prst="rect">
            <a:avLst/>
          </a:prstGeom>
          <a:noFill/>
        </p:spPr>
        <p:txBody>
          <a:bodyPr wrap="none" rtlCol="0">
            <a:spAutoFit/>
          </a:bodyPr>
          <a:lstStyle/>
          <a:p>
            <a:r>
              <a:rPr lang="en-NZ" sz="1200" dirty="0"/>
              <a:t>Note – Location data was only available/viable for 119 out of the 329 submissions</a:t>
            </a:r>
          </a:p>
        </p:txBody>
      </p:sp>
    </p:spTree>
    <p:extLst>
      <p:ext uri="{BB962C8B-B14F-4D97-AF65-F5344CB8AC3E}">
        <p14:creationId xmlns:p14="http://schemas.microsoft.com/office/powerpoint/2010/main" val="41911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7494"/>
            <a:ext cx="7488832" cy="857250"/>
          </a:xfrm>
        </p:spPr>
        <p:txBody>
          <a:bodyPr/>
          <a:lstStyle/>
          <a:p>
            <a:pPr algn="l"/>
            <a:r>
              <a:rPr lang="en-NZ" sz="3600" dirty="0"/>
              <a:t>Submission location – Regionalising rates</a:t>
            </a:r>
          </a:p>
        </p:txBody>
      </p:sp>
      <p:graphicFrame>
        <p:nvGraphicFramePr>
          <p:cNvPr id="7" name="Chart 6">
            <a:extLst>
              <a:ext uri="{FF2B5EF4-FFF2-40B4-BE49-F238E27FC236}">
                <a16:creationId xmlns:a16="http://schemas.microsoft.com/office/drawing/2014/main" id="{AE3414F7-2529-491D-974D-F63B60E128CE}"/>
              </a:ext>
            </a:extLst>
          </p:cNvPr>
          <p:cNvGraphicFramePr>
            <a:graphicFrameLocks/>
          </p:cNvGraphicFramePr>
          <p:nvPr>
            <p:extLst>
              <p:ext uri="{D42A27DB-BD31-4B8C-83A1-F6EECF244321}">
                <p14:modId xmlns:p14="http://schemas.microsoft.com/office/powerpoint/2010/main" val="3003586880"/>
              </p:ext>
            </p:extLst>
          </p:nvPr>
        </p:nvGraphicFramePr>
        <p:xfrm>
          <a:off x="782796" y="1347614"/>
          <a:ext cx="7578408" cy="319563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882E3B7-622F-43F4-5FD5-579EE6066F67}"/>
              </a:ext>
            </a:extLst>
          </p:cNvPr>
          <p:cNvSpPr txBox="1"/>
          <p:nvPr/>
        </p:nvSpPr>
        <p:spPr>
          <a:xfrm>
            <a:off x="459105" y="4739248"/>
            <a:ext cx="5280869" cy="276999"/>
          </a:xfrm>
          <a:prstGeom prst="rect">
            <a:avLst/>
          </a:prstGeom>
          <a:noFill/>
        </p:spPr>
        <p:txBody>
          <a:bodyPr wrap="none" rtlCol="0">
            <a:spAutoFit/>
          </a:bodyPr>
          <a:lstStyle/>
          <a:p>
            <a:r>
              <a:rPr lang="en-NZ" sz="1200" dirty="0"/>
              <a:t>Note – Location data was only available/viable for 119 out of the 329 submissions</a:t>
            </a:r>
          </a:p>
        </p:txBody>
      </p:sp>
    </p:spTree>
    <p:extLst>
      <p:ext uri="{BB962C8B-B14F-4D97-AF65-F5344CB8AC3E}">
        <p14:creationId xmlns:p14="http://schemas.microsoft.com/office/powerpoint/2010/main" val="253034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Targeted Rabbit Control Rate</a:t>
            </a:r>
          </a:p>
        </p:txBody>
      </p:sp>
      <p:graphicFrame>
        <p:nvGraphicFramePr>
          <p:cNvPr id="3" name="Chart 2">
            <a:extLst>
              <a:ext uri="{FF2B5EF4-FFF2-40B4-BE49-F238E27FC236}">
                <a16:creationId xmlns:a16="http://schemas.microsoft.com/office/drawing/2014/main" id="{23B5A349-887F-7FE2-02FF-00BB37347305}"/>
              </a:ext>
            </a:extLst>
          </p:cNvPr>
          <p:cNvGraphicFramePr>
            <a:graphicFrameLocks/>
          </p:cNvGraphicFramePr>
          <p:nvPr/>
        </p:nvGraphicFramePr>
        <p:xfrm>
          <a:off x="1114425" y="746525"/>
          <a:ext cx="6915150" cy="42300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D5299561-685A-3695-DCEA-24E805C8D313}"/>
              </a:ext>
            </a:extLst>
          </p:cNvPr>
          <p:cNvGraphicFramePr>
            <a:graphicFrameLocks/>
          </p:cNvGraphicFramePr>
          <p:nvPr>
            <p:extLst>
              <p:ext uri="{D42A27DB-BD31-4B8C-83A1-F6EECF244321}">
                <p14:modId xmlns:p14="http://schemas.microsoft.com/office/powerpoint/2010/main" val="2011666965"/>
              </p:ext>
            </p:extLst>
          </p:nvPr>
        </p:nvGraphicFramePr>
        <p:xfrm>
          <a:off x="1048172" y="815780"/>
          <a:ext cx="7047656" cy="42285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300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Targeted Rabbit Control Rate</a:t>
            </a:r>
          </a:p>
        </p:txBody>
      </p:sp>
      <p:sp>
        <p:nvSpPr>
          <p:cNvPr id="4" name="TextBox 3">
            <a:extLst>
              <a:ext uri="{FF2B5EF4-FFF2-40B4-BE49-F238E27FC236}">
                <a16:creationId xmlns:a16="http://schemas.microsoft.com/office/drawing/2014/main" id="{D4D4BF2E-9956-8670-E99D-EA55AD583DF2}"/>
              </a:ext>
            </a:extLst>
          </p:cNvPr>
          <p:cNvSpPr txBox="1"/>
          <p:nvPr/>
        </p:nvSpPr>
        <p:spPr>
          <a:xfrm>
            <a:off x="459105" y="1059582"/>
            <a:ext cx="8073335" cy="3938001"/>
          </a:xfrm>
          <a:prstGeom prst="rect">
            <a:avLst/>
          </a:prstGeom>
          <a:noFill/>
        </p:spPr>
        <p:txBody>
          <a:bodyPr wrap="square" rtlCol="0">
            <a:spAutoFit/>
          </a:bodyPr>
          <a:lstStyle/>
          <a:p>
            <a:pPr>
              <a:lnSpc>
                <a:spcPct val="114000"/>
              </a:lnSpc>
              <a:spcAft>
                <a:spcPts val="600"/>
              </a:spcAft>
            </a:pPr>
            <a:r>
              <a:rPr lang="en-NZ" sz="1600" dirty="0">
                <a:effectLst/>
                <a:latin typeface="Calibri" panose="020F0502020204030204" pitchFamily="34" charset="0"/>
                <a:ea typeface="Calibri" panose="020F0502020204030204" pitchFamily="34" charset="0"/>
                <a:cs typeface="Times New Roman" panose="02020603050405020304" pitchFamily="18" charset="0"/>
              </a:rPr>
              <a:t>Eighteen submitters responded to the targeted rabbit control rate in their submissions, with 50% of these providing feedback on only this issue. Seventeen submitters were in support of the rate continuing with several comments made on how good the service provided was. Location information was available for seven of these submitters who were in support of the rate and six are within the targeted rabbit control rate area.</a:t>
            </a:r>
          </a:p>
          <a:p>
            <a:pPr>
              <a:lnSpc>
                <a:spcPct val="114000"/>
              </a:lnSpc>
              <a:spcAft>
                <a:spcPts val="600"/>
              </a:spcAft>
            </a:pPr>
            <a:r>
              <a:rPr lang="en-NZ" sz="1600" dirty="0">
                <a:effectLst/>
                <a:latin typeface="Calibri" panose="020F0502020204030204" pitchFamily="34" charset="0"/>
                <a:ea typeface="Calibri" panose="020F0502020204030204" pitchFamily="34" charset="0"/>
                <a:cs typeface="Times New Roman" panose="02020603050405020304" pitchFamily="18" charset="0"/>
              </a:rPr>
              <a:t>One submitter did not support the continuation of the rate stating that they had never seen pest control on their property. The location of this submitter was not able to be defined therefore it is unknown as to whether they are currently paying the rate or not.</a:t>
            </a:r>
          </a:p>
          <a:p>
            <a:pPr>
              <a:lnSpc>
                <a:spcPct val="114000"/>
              </a:lnSpc>
              <a:spcAft>
                <a:spcPts val="600"/>
              </a:spcAft>
            </a:pPr>
            <a:r>
              <a:rPr lang="en-NZ" sz="1600" dirty="0">
                <a:effectLst/>
                <a:latin typeface="Calibri" panose="020F0502020204030204" pitchFamily="34" charset="0"/>
                <a:ea typeface="Calibri" panose="020F0502020204030204" pitchFamily="34" charset="0"/>
                <a:cs typeface="Times New Roman" panose="02020603050405020304" pitchFamily="18" charset="0"/>
              </a:rPr>
              <a:t>Negative comments were made about the rate by five additional submitters who did not indicate whether they supported or opposed the rate. Comments were based on never having seen any pest control or not receiving any benefit. Location information was available for three of these submitters and indicated they were located outside of the Southern constituency.</a:t>
            </a:r>
          </a:p>
          <a:p>
            <a:endParaRPr lang="en-NZ" sz="1600" dirty="0"/>
          </a:p>
        </p:txBody>
      </p:sp>
    </p:spTree>
    <p:extLst>
      <p:ext uri="{BB962C8B-B14F-4D97-AF65-F5344CB8AC3E}">
        <p14:creationId xmlns:p14="http://schemas.microsoft.com/office/powerpoint/2010/main" val="378482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6781800" cy="857250"/>
          </a:xfrm>
        </p:spPr>
        <p:txBody>
          <a:bodyPr/>
          <a:lstStyle/>
          <a:p>
            <a:pPr algn="l"/>
            <a:r>
              <a:rPr lang="en-NZ" dirty="0"/>
              <a:t>Budget increase</a:t>
            </a:r>
          </a:p>
        </p:txBody>
      </p:sp>
      <p:graphicFrame>
        <p:nvGraphicFramePr>
          <p:cNvPr id="7" name="Content Placeholder 6">
            <a:extLst>
              <a:ext uri="{FF2B5EF4-FFF2-40B4-BE49-F238E27FC236}">
                <a16:creationId xmlns:a16="http://schemas.microsoft.com/office/drawing/2014/main" id="{38C00BFA-A907-5BD0-9BBD-15B083560C8C}"/>
              </a:ext>
            </a:extLst>
          </p:cNvPr>
          <p:cNvGraphicFramePr>
            <a:graphicFrameLocks noGrp="1"/>
          </p:cNvGraphicFramePr>
          <p:nvPr>
            <p:ph idx="1"/>
            <p:extLst>
              <p:ext uri="{D42A27DB-BD31-4B8C-83A1-F6EECF244321}">
                <p14:modId xmlns:p14="http://schemas.microsoft.com/office/powerpoint/2010/main" val="146250529"/>
              </p:ext>
            </p:extLst>
          </p:nvPr>
        </p:nvGraphicFramePr>
        <p:xfrm>
          <a:off x="457200" y="1200150"/>
          <a:ext cx="8229600" cy="2955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38C00BFA-A907-5BD0-9BBD-15B083560C8C}"/>
              </a:ext>
            </a:extLst>
          </p:cNvPr>
          <p:cNvGraphicFramePr>
            <a:graphicFrameLocks/>
          </p:cNvGraphicFramePr>
          <p:nvPr>
            <p:extLst>
              <p:ext uri="{D42A27DB-BD31-4B8C-83A1-F6EECF244321}">
                <p14:modId xmlns:p14="http://schemas.microsoft.com/office/powerpoint/2010/main" val="1723313940"/>
              </p:ext>
            </p:extLst>
          </p:nvPr>
        </p:nvGraphicFramePr>
        <p:xfrm>
          <a:off x="919186" y="1023243"/>
          <a:ext cx="7305628" cy="38742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602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316" y="99892"/>
            <a:ext cx="7715200" cy="857250"/>
          </a:xfrm>
        </p:spPr>
        <p:txBody>
          <a:bodyPr/>
          <a:lstStyle/>
          <a:p>
            <a:pPr algn="l"/>
            <a:r>
              <a:rPr lang="en-NZ" dirty="0"/>
              <a:t>Budget increase – responses</a:t>
            </a:r>
          </a:p>
        </p:txBody>
      </p:sp>
      <p:graphicFrame>
        <p:nvGraphicFramePr>
          <p:cNvPr id="7" name="Content Placeholder 6">
            <a:extLst>
              <a:ext uri="{FF2B5EF4-FFF2-40B4-BE49-F238E27FC236}">
                <a16:creationId xmlns:a16="http://schemas.microsoft.com/office/drawing/2014/main" id="{38C00BFA-A907-5BD0-9BBD-15B083560C8C}"/>
              </a:ext>
            </a:extLst>
          </p:cNvPr>
          <p:cNvGraphicFramePr>
            <a:graphicFrameLocks noGrp="1"/>
          </p:cNvGraphicFramePr>
          <p:nvPr>
            <p:ph idx="1"/>
          </p:nvPr>
        </p:nvGraphicFramePr>
        <p:xfrm>
          <a:off x="457200" y="1200150"/>
          <a:ext cx="8229600" cy="2955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4E3E2548-C8A2-4218-917A-51735819272A}"/>
              </a:ext>
            </a:extLst>
          </p:cNvPr>
          <p:cNvGraphicFramePr>
            <a:graphicFrameLocks/>
          </p:cNvGraphicFramePr>
          <p:nvPr>
            <p:extLst>
              <p:ext uri="{D42A27DB-BD31-4B8C-83A1-F6EECF244321}">
                <p14:modId xmlns:p14="http://schemas.microsoft.com/office/powerpoint/2010/main" val="3897851441"/>
              </p:ext>
            </p:extLst>
          </p:nvPr>
        </p:nvGraphicFramePr>
        <p:xfrm>
          <a:off x="686913" y="953397"/>
          <a:ext cx="7770173" cy="40902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899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1368"/>
            <a:ext cx="6781800" cy="857250"/>
          </a:xfrm>
        </p:spPr>
        <p:txBody>
          <a:bodyPr/>
          <a:lstStyle/>
          <a:p>
            <a:pPr algn="l"/>
            <a:r>
              <a:rPr lang="en-NZ" sz="3600" dirty="0"/>
              <a:t>Capital Value</a:t>
            </a:r>
          </a:p>
        </p:txBody>
      </p:sp>
      <p:graphicFrame>
        <p:nvGraphicFramePr>
          <p:cNvPr id="3" name="Chart 2">
            <a:extLst>
              <a:ext uri="{FF2B5EF4-FFF2-40B4-BE49-F238E27FC236}">
                <a16:creationId xmlns:a16="http://schemas.microsoft.com/office/drawing/2014/main" id="{9391C1C1-86F9-325B-B855-099684B2F462}"/>
              </a:ext>
            </a:extLst>
          </p:cNvPr>
          <p:cNvGraphicFramePr>
            <a:graphicFrameLocks/>
          </p:cNvGraphicFramePr>
          <p:nvPr>
            <p:extLst>
              <p:ext uri="{D42A27DB-BD31-4B8C-83A1-F6EECF244321}">
                <p14:modId xmlns:p14="http://schemas.microsoft.com/office/powerpoint/2010/main" val="2313856439"/>
              </p:ext>
            </p:extLst>
          </p:nvPr>
        </p:nvGraphicFramePr>
        <p:xfrm>
          <a:off x="951601" y="978618"/>
          <a:ext cx="7240798" cy="4164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282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9014"/>
            <a:ext cx="6781800" cy="857250"/>
          </a:xfrm>
        </p:spPr>
        <p:txBody>
          <a:bodyPr/>
          <a:lstStyle/>
          <a:p>
            <a:pPr algn="l"/>
            <a:r>
              <a:rPr lang="en-NZ" sz="3600" dirty="0"/>
              <a:t>Capital Value - responses</a:t>
            </a:r>
          </a:p>
        </p:txBody>
      </p:sp>
      <p:graphicFrame>
        <p:nvGraphicFramePr>
          <p:cNvPr id="3" name="Chart 2">
            <a:extLst>
              <a:ext uri="{FF2B5EF4-FFF2-40B4-BE49-F238E27FC236}">
                <a16:creationId xmlns:a16="http://schemas.microsoft.com/office/drawing/2014/main" id="{9391C1C1-86F9-325B-B855-099684B2F462}"/>
              </a:ext>
            </a:extLst>
          </p:cNvPr>
          <p:cNvGraphicFramePr>
            <a:graphicFrameLocks/>
          </p:cNvGraphicFramePr>
          <p:nvPr/>
        </p:nvGraphicFramePr>
        <p:xfrm>
          <a:off x="1336526" y="1061088"/>
          <a:ext cx="6470948" cy="37220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3014BEE7-C2D4-4061-935E-65BFD235F682}"/>
              </a:ext>
            </a:extLst>
          </p:cNvPr>
          <p:cNvGraphicFramePr>
            <a:graphicFrameLocks/>
          </p:cNvGraphicFramePr>
          <p:nvPr>
            <p:extLst>
              <p:ext uri="{D42A27DB-BD31-4B8C-83A1-F6EECF244321}">
                <p14:modId xmlns:p14="http://schemas.microsoft.com/office/powerpoint/2010/main" val="1511445432"/>
              </p:ext>
            </p:extLst>
          </p:nvPr>
        </p:nvGraphicFramePr>
        <p:xfrm>
          <a:off x="635599" y="876038"/>
          <a:ext cx="7872802" cy="4262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294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6781800" cy="857250"/>
          </a:xfrm>
        </p:spPr>
        <p:txBody>
          <a:bodyPr/>
          <a:lstStyle/>
          <a:p>
            <a:pPr algn="l"/>
            <a:r>
              <a:rPr lang="en-NZ" sz="3600" dirty="0"/>
              <a:t>Regionalising Rates</a:t>
            </a:r>
          </a:p>
        </p:txBody>
      </p:sp>
      <p:graphicFrame>
        <p:nvGraphicFramePr>
          <p:cNvPr id="3" name="Chart 2">
            <a:extLst>
              <a:ext uri="{FF2B5EF4-FFF2-40B4-BE49-F238E27FC236}">
                <a16:creationId xmlns:a16="http://schemas.microsoft.com/office/drawing/2014/main" id="{C44578BD-01DE-DBD0-728D-82D6FFFB1D02}"/>
              </a:ext>
            </a:extLst>
          </p:cNvPr>
          <p:cNvGraphicFramePr>
            <a:graphicFrameLocks/>
          </p:cNvGraphicFramePr>
          <p:nvPr>
            <p:extLst>
              <p:ext uri="{D42A27DB-BD31-4B8C-83A1-F6EECF244321}">
                <p14:modId xmlns:p14="http://schemas.microsoft.com/office/powerpoint/2010/main" val="2175646840"/>
              </p:ext>
            </p:extLst>
          </p:nvPr>
        </p:nvGraphicFramePr>
        <p:xfrm>
          <a:off x="1096940" y="978818"/>
          <a:ext cx="6950119" cy="39567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52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6781800" cy="857250"/>
          </a:xfrm>
        </p:spPr>
        <p:txBody>
          <a:bodyPr/>
          <a:lstStyle/>
          <a:p>
            <a:pPr algn="l"/>
            <a:r>
              <a:rPr lang="en-NZ" sz="3600" dirty="0"/>
              <a:t>Regionalising Rates - </a:t>
            </a:r>
            <a:r>
              <a:rPr lang="en-NZ" sz="3600" dirty="0" err="1"/>
              <a:t>reponses</a:t>
            </a:r>
            <a:endParaRPr lang="en-NZ" sz="3600" dirty="0"/>
          </a:p>
        </p:txBody>
      </p:sp>
      <p:graphicFrame>
        <p:nvGraphicFramePr>
          <p:cNvPr id="4" name="Chart 3">
            <a:extLst>
              <a:ext uri="{FF2B5EF4-FFF2-40B4-BE49-F238E27FC236}">
                <a16:creationId xmlns:a16="http://schemas.microsoft.com/office/drawing/2014/main" id="{E880592A-4F3B-476E-A8BF-F0E74E975D64}"/>
              </a:ext>
            </a:extLst>
          </p:cNvPr>
          <p:cNvGraphicFramePr>
            <a:graphicFrameLocks/>
          </p:cNvGraphicFramePr>
          <p:nvPr>
            <p:extLst>
              <p:ext uri="{D42A27DB-BD31-4B8C-83A1-F6EECF244321}">
                <p14:modId xmlns:p14="http://schemas.microsoft.com/office/powerpoint/2010/main" val="2447477231"/>
              </p:ext>
            </p:extLst>
          </p:nvPr>
        </p:nvGraphicFramePr>
        <p:xfrm>
          <a:off x="1266291" y="1063228"/>
          <a:ext cx="6611417" cy="3790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398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Submission locations</a:t>
            </a:r>
          </a:p>
        </p:txBody>
      </p:sp>
      <p:graphicFrame>
        <p:nvGraphicFramePr>
          <p:cNvPr id="3" name="Chart 2">
            <a:extLst>
              <a:ext uri="{FF2B5EF4-FFF2-40B4-BE49-F238E27FC236}">
                <a16:creationId xmlns:a16="http://schemas.microsoft.com/office/drawing/2014/main" id="{23B5A349-887F-7FE2-02FF-00BB37347305}"/>
              </a:ext>
            </a:extLst>
          </p:cNvPr>
          <p:cNvGraphicFramePr>
            <a:graphicFrameLocks/>
          </p:cNvGraphicFramePr>
          <p:nvPr>
            <p:extLst>
              <p:ext uri="{D42A27DB-BD31-4B8C-83A1-F6EECF244321}">
                <p14:modId xmlns:p14="http://schemas.microsoft.com/office/powerpoint/2010/main" val="2650261258"/>
              </p:ext>
            </p:extLst>
          </p:nvPr>
        </p:nvGraphicFramePr>
        <p:xfrm>
          <a:off x="-110902" y="771550"/>
          <a:ext cx="6915150" cy="423005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9E84AD0-A749-0A69-23F9-3CCBCB6F7DE4}"/>
              </a:ext>
            </a:extLst>
          </p:cNvPr>
          <p:cNvSpPr txBox="1"/>
          <p:nvPr/>
        </p:nvSpPr>
        <p:spPr>
          <a:xfrm>
            <a:off x="6948264" y="4332773"/>
            <a:ext cx="2016224" cy="646331"/>
          </a:xfrm>
          <a:prstGeom prst="rect">
            <a:avLst/>
          </a:prstGeom>
          <a:noFill/>
        </p:spPr>
        <p:txBody>
          <a:bodyPr wrap="square" rtlCol="0">
            <a:spAutoFit/>
          </a:bodyPr>
          <a:lstStyle/>
          <a:p>
            <a:r>
              <a:rPr lang="en-NZ" sz="1200" dirty="0"/>
              <a:t>Note – Location data was only available/viable for 119 out of the 329 submissions</a:t>
            </a:r>
          </a:p>
        </p:txBody>
      </p:sp>
    </p:spTree>
    <p:extLst>
      <p:ext uri="{BB962C8B-B14F-4D97-AF65-F5344CB8AC3E}">
        <p14:creationId xmlns:p14="http://schemas.microsoft.com/office/powerpoint/2010/main" val="320739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5" y="99127"/>
            <a:ext cx="6781800" cy="857250"/>
          </a:xfrm>
        </p:spPr>
        <p:txBody>
          <a:bodyPr/>
          <a:lstStyle/>
          <a:p>
            <a:pPr algn="l"/>
            <a:r>
              <a:rPr lang="en-NZ" sz="3600" dirty="0"/>
              <a:t>Submission locations</a:t>
            </a:r>
          </a:p>
        </p:txBody>
      </p:sp>
      <p:graphicFrame>
        <p:nvGraphicFramePr>
          <p:cNvPr id="3" name="Chart 2">
            <a:extLst>
              <a:ext uri="{FF2B5EF4-FFF2-40B4-BE49-F238E27FC236}">
                <a16:creationId xmlns:a16="http://schemas.microsoft.com/office/drawing/2014/main" id="{23B5A349-887F-7FE2-02FF-00BB37347305}"/>
              </a:ext>
            </a:extLst>
          </p:cNvPr>
          <p:cNvGraphicFramePr>
            <a:graphicFrameLocks/>
          </p:cNvGraphicFramePr>
          <p:nvPr/>
        </p:nvGraphicFramePr>
        <p:xfrm>
          <a:off x="1114425" y="746525"/>
          <a:ext cx="6915150" cy="42300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93205395-DC7C-C71E-3B0E-A4FECC462504}"/>
              </a:ext>
            </a:extLst>
          </p:cNvPr>
          <p:cNvGraphicFramePr>
            <a:graphicFrameLocks/>
          </p:cNvGraphicFramePr>
          <p:nvPr>
            <p:extLst>
              <p:ext uri="{D42A27DB-BD31-4B8C-83A1-F6EECF244321}">
                <p14:modId xmlns:p14="http://schemas.microsoft.com/office/powerpoint/2010/main" val="679536098"/>
              </p:ext>
            </p:extLst>
          </p:nvPr>
        </p:nvGraphicFramePr>
        <p:xfrm>
          <a:off x="-1116632" y="845354"/>
          <a:ext cx="7080763" cy="40323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E7C06C73-9DA3-3875-7532-2542ADAF9BF1}"/>
              </a:ext>
            </a:extLst>
          </p:cNvPr>
          <p:cNvGraphicFramePr>
            <a:graphicFrameLocks/>
          </p:cNvGraphicFramePr>
          <p:nvPr>
            <p:extLst>
              <p:ext uri="{D42A27DB-BD31-4B8C-83A1-F6EECF244321}">
                <p14:modId xmlns:p14="http://schemas.microsoft.com/office/powerpoint/2010/main" val="3602977159"/>
              </p:ext>
            </p:extLst>
          </p:nvPr>
        </p:nvGraphicFramePr>
        <p:xfrm>
          <a:off x="3077772" y="814683"/>
          <a:ext cx="7182860" cy="410222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34308B64-7C20-67D5-BD76-FED8C5D148BF}"/>
              </a:ext>
            </a:extLst>
          </p:cNvPr>
          <p:cNvSpPr txBox="1"/>
          <p:nvPr/>
        </p:nvSpPr>
        <p:spPr>
          <a:xfrm>
            <a:off x="459105" y="4739248"/>
            <a:ext cx="5280869" cy="276999"/>
          </a:xfrm>
          <a:prstGeom prst="rect">
            <a:avLst/>
          </a:prstGeom>
          <a:noFill/>
        </p:spPr>
        <p:txBody>
          <a:bodyPr wrap="none" rtlCol="0">
            <a:spAutoFit/>
          </a:bodyPr>
          <a:lstStyle/>
          <a:p>
            <a:r>
              <a:rPr lang="en-NZ" sz="1200" dirty="0"/>
              <a:t>Note – Location data was only available/viable for 119 out of the 329 submissions</a:t>
            </a:r>
          </a:p>
        </p:txBody>
      </p:sp>
    </p:spTree>
    <p:extLst>
      <p:ext uri="{BB962C8B-B14F-4D97-AF65-F5344CB8AC3E}">
        <p14:creationId xmlns:p14="http://schemas.microsoft.com/office/powerpoint/2010/main" val="3408655075"/>
      </p:ext>
    </p:extLst>
  </p:cSld>
  <p:clrMapOvr>
    <a:masterClrMapping/>
  </p:clrMapOvr>
</p:sld>
</file>

<file path=ppt/theme/theme1.xml><?xml version="1.0" encoding="utf-8"?>
<a:theme xmlns:a="http://schemas.openxmlformats.org/drawingml/2006/main" name="1_ES_template_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C94723782A744AB7BD13FF39AA74CAF0" version="1.0.0">
  <systemFields>
    <field name="Objective-Id">
      <value order="0">A1100423</value>
    </field>
    <field name="Objective-Title">
      <value order="0">2024 06 10_Presentation - Deliberations - Consultation Summary</value>
    </field>
    <field name="Objective-Description">
      <value order="0"/>
    </field>
    <field name="Objective-CreationStamp">
      <value order="0">2024-06-09T03:45:32Z</value>
    </field>
    <field name="Objective-IsApproved">
      <value order="0">false</value>
    </field>
    <field name="Objective-IsPublished">
      <value order="0">true</value>
    </field>
    <field name="Objective-DatePublished">
      <value order="0">2024-06-09T22:30:20Z</value>
    </field>
    <field name="Objective-ModificationStamp">
      <value order="0">2024-06-09T22:30:20Z</value>
    </field>
    <field name="Objective-Owner">
      <value order="0">Dave Gibbs</value>
    </field>
    <field name="Objective-Path">
      <value order="0">Objective:Browse File Plan:Organisational Management:Council Strategy:Council Plans and Reports:Long-Term Plan 2024-2034:Meetings - Councillors</value>
    </field>
    <field name="Objective-Parent">
      <value order="0">Meetings - Councillors</value>
    </field>
    <field name="Objective-State">
      <value order="0">Published</value>
    </field>
    <field name="Objective-VersionId">
      <value order="0">vA1995242</value>
    </field>
    <field name="Objective-Version">
      <value order="0">3.0</value>
    </field>
    <field name="Objective-VersionNumber">
      <value order="0">3</value>
    </field>
    <field name="Objective-VersionComment">
      <value order="0"/>
    </field>
    <field name="Objective-FileNumber">
      <value order="0">qA75221</value>
    </field>
    <field name="Objective-Classification">
      <value order="0"/>
    </field>
    <field name="Objective-Caveats">
      <value order="0"/>
    </field>
  </systemFields>
  <catalogues>
    <catalogue name="Corporate Document Type Catalogue" type="type" ori="id:cA28">
      <field name="Objective-IRIS ID">
        <value order="0"/>
      </field>
      <field name="Objective-IRIS Contact ID">
        <value order="0"/>
      </field>
      <field name="Objective-IRIS Contact Name">
        <value order="0"/>
      </field>
      <field name="Objective-Subject">
        <value order="0"/>
      </field>
      <field name="Objective-Date Created">
        <value order="0"/>
      </field>
      <field name="Objective-Consent Number">
        <value order="0"/>
      </field>
      <field name="Objective-Structure Number">
        <value order="0"/>
      </field>
      <field name="Objective-Well Number">
        <value order="0"/>
      </field>
      <field name="Objective-Connect Creator">
        <value order="0"/>
      </field>
      <field name="Objective-OCR Status">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C94723782A744AB7BD13FF39AA74CAF0"/>
  </ds:schemaRefs>
</ds:datastoreItem>
</file>

<file path=docProps/app.xml><?xml version="1.0" encoding="utf-8"?>
<Properties xmlns="http://schemas.openxmlformats.org/officeDocument/2006/extended-properties" xmlns:vt="http://schemas.openxmlformats.org/officeDocument/2006/docPropsVTypes">
  <Template>Regional Forum ppt template</Template>
  <TotalTime>34763</TotalTime>
  <Words>704</Words>
  <Application>Microsoft Office PowerPoint</Application>
  <PresentationFormat>On-screen Show (16:9)</PresentationFormat>
  <Paragraphs>43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1_ES_template_2018</vt:lpstr>
      <vt:lpstr>2024-34 Long-term Plan</vt:lpstr>
      <vt:lpstr>Budget increase</vt:lpstr>
      <vt:lpstr>Budget increase – responses</vt:lpstr>
      <vt:lpstr>Capital Value</vt:lpstr>
      <vt:lpstr>Capital Value - responses</vt:lpstr>
      <vt:lpstr>Regionalising Rates</vt:lpstr>
      <vt:lpstr>Regionalising Rates - reponses</vt:lpstr>
      <vt:lpstr>Submission locations</vt:lpstr>
      <vt:lpstr>Submission locations</vt:lpstr>
      <vt:lpstr>Submission location - Budget</vt:lpstr>
      <vt:lpstr>Submission location – LV to CV</vt:lpstr>
      <vt:lpstr>Submission location – Regionalising rates</vt:lpstr>
      <vt:lpstr>Targeted Rabbit Control Rate</vt:lpstr>
      <vt:lpstr>Targeted Rabbit Control Rate</vt:lpstr>
    </vt:vector>
  </TitlesOfParts>
  <Company>Environment Southland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Soanes</dc:creator>
  <cp:lastModifiedBy>Phil McCarthy</cp:lastModifiedBy>
  <cp:revision>452</cp:revision>
  <cp:lastPrinted>2023-08-22T19:43:26Z</cp:lastPrinted>
  <dcterms:created xsi:type="dcterms:W3CDTF">2019-09-12T02:45:06Z</dcterms:created>
  <dcterms:modified xsi:type="dcterms:W3CDTF">2024-06-10T22:49:28Z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A1100423</vt:lpwstr>
  </property>
  <property fmtid="{D5CDD505-2E9C-101B-9397-08002B2CF9AE}" pid="4" name="Objective-Title">
    <vt:lpwstr>2024 06 10_Presentation - Deliberations - Consultation Summary</vt:lpwstr>
  </property>
  <property fmtid="{D5CDD505-2E9C-101B-9397-08002B2CF9AE}" pid="5" name="Objective-Description">
    <vt:lpwstr/>
  </property>
  <property fmtid="{D5CDD505-2E9C-101B-9397-08002B2CF9AE}" pid="6" name="Objective-CreationStamp">
    <vt:filetime>2024-06-09T03:45:32Z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2024-06-09T22:30:20Z</vt:filetime>
  </property>
  <property fmtid="{D5CDD505-2E9C-101B-9397-08002B2CF9AE}" pid="10" name="Objective-ModificationStamp">
    <vt:filetime>2024-06-09T22:30:20Z</vt:filetime>
  </property>
  <property fmtid="{D5CDD505-2E9C-101B-9397-08002B2CF9AE}" pid="11" name="Objective-Owner">
    <vt:lpwstr>Dave Gibbs</vt:lpwstr>
  </property>
  <property fmtid="{D5CDD505-2E9C-101B-9397-08002B2CF9AE}" pid="12" name="Objective-Path">
    <vt:lpwstr>Objective:Browse File Plan:Organisational Management:Council Strategy:Council Plans and Reports:Long-Term Plan 2024-2034:Meetings - Councillors</vt:lpwstr>
  </property>
  <property fmtid="{D5CDD505-2E9C-101B-9397-08002B2CF9AE}" pid="13" name="Objective-Parent">
    <vt:lpwstr>Meetings - Councillors</vt:lpwstr>
  </property>
  <property fmtid="{D5CDD505-2E9C-101B-9397-08002B2CF9AE}" pid="14" name="Objective-State">
    <vt:lpwstr>Published</vt:lpwstr>
  </property>
  <property fmtid="{D5CDD505-2E9C-101B-9397-08002B2CF9AE}" pid="15" name="Objective-VersionId">
    <vt:lpwstr>vA1995242</vt:lpwstr>
  </property>
  <property fmtid="{D5CDD505-2E9C-101B-9397-08002B2CF9AE}" pid="16" name="Objective-Version">
    <vt:lpwstr>3.0</vt:lpwstr>
  </property>
  <property fmtid="{D5CDD505-2E9C-101B-9397-08002B2CF9AE}" pid="17" name="Objective-VersionNumber">
    <vt:r8>3</vt:r8>
  </property>
  <property fmtid="{D5CDD505-2E9C-101B-9397-08002B2CF9AE}" pid="18" name="Objective-VersionComment">
    <vt:lpwstr/>
  </property>
  <property fmtid="{D5CDD505-2E9C-101B-9397-08002B2CF9AE}" pid="19" name="Objective-FileNumber">
    <vt:lpwstr>qA75221</vt:lpwstr>
  </property>
  <property fmtid="{D5CDD505-2E9C-101B-9397-08002B2CF9AE}" pid="20" name="Objective-Classification">
    <vt:lpwstr/>
  </property>
  <property fmtid="{D5CDD505-2E9C-101B-9397-08002B2CF9AE}" pid="21" name="Objective-Caveats">
    <vt:lpwstr/>
  </property>
  <property fmtid="{D5CDD505-2E9C-101B-9397-08002B2CF9AE}" pid="22" name="Objective-Internal or external presentation">
    <vt:lpwstr>External</vt:lpwstr>
  </property>
  <property fmtid="{D5CDD505-2E9C-101B-9397-08002B2CF9AE}" pid="23" name="Objective-Date of presentation">
    <vt:filetime>2021-04-19T12:00:00Z</vt:filetime>
  </property>
  <property fmtid="{D5CDD505-2E9C-101B-9397-08002B2CF9AE}" pid="24" name="Objective-IRIS ID">
    <vt:lpwstr/>
  </property>
  <property fmtid="{D5CDD505-2E9C-101B-9397-08002B2CF9AE}" pid="25" name="Objective-Audience">
    <vt:lpwstr/>
  </property>
  <property fmtid="{D5CDD505-2E9C-101B-9397-08002B2CF9AE}" pid="26" name="Objective-IRIS Contact Name">
    <vt:lpwstr/>
  </property>
  <property fmtid="{D5CDD505-2E9C-101B-9397-08002B2CF9AE}" pid="27" name="Objective-Presenter">
    <vt:lpwstr/>
  </property>
  <property fmtid="{D5CDD505-2E9C-101B-9397-08002B2CF9AE}" pid="28" name="Objective-IRIS Contact ID">
    <vt:lpwstr/>
  </property>
  <property fmtid="{D5CDD505-2E9C-101B-9397-08002B2CF9AE}" pid="29" name="Objective-Comment">
    <vt:lpwstr/>
  </property>
  <property fmtid="{D5CDD505-2E9C-101B-9397-08002B2CF9AE}" pid="30" name="Objective-IRIS ID [system]">
    <vt:lpwstr/>
  </property>
  <property fmtid="{D5CDD505-2E9C-101B-9397-08002B2CF9AE}" pid="31" name="Objective-IRIS Contact ID [system]">
    <vt:lpwstr/>
  </property>
  <property fmtid="{D5CDD505-2E9C-101B-9397-08002B2CF9AE}" pid="32" name="Objective-IRIS Contact Name [system]">
    <vt:lpwstr/>
  </property>
  <property fmtid="{D5CDD505-2E9C-101B-9397-08002B2CF9AE}" pid="33" name="Objective-Internal or external presentation [system]">
    <vt:lpwstr>Internal</vt:lpwstr>
  </property>
  <property fmtid="{D5CDD505-2E9C-101B-9397-08002B2CF9AE}" pid="34" name="Objective-Date of presentation [system]">
    <vt:lpwstr/>
  </property>
  <property fmtid="{D5CDD505-2E9C-101B-9397-08002B2CF9AE}" pid="35" name="Objective-Presenter [system]">
    <vt:lpwstr/>
  </property>
  <property fmtid="{D5CDD505-2E9C-101B-9397-08002B2CF9AE}" pid="36" name="Objective-Audience [system]">
    <vt:lpwstr/>
  </property>
  <property fmtid="{D5CDD505-2E9C-101B-9397-08002B2CF9AE}" pid="37" name="Objective-Subject">
    <vt:lpwstr/>
  </property>
  <property fmtid="{D5CDD505-2E9C-101B-9397-08002B2CF9AE}" pid="38" name="Objective-Date Created">
    <vt:lpwstr/>
  </property>
  <property fmtid="{D5CDD505-2E9C-101B-9397-08002B2CF9AE}" pid="39" name="Objective-Consent Number">
    <vt:lpwstr/>
  </property>
  <property fmtid="{D5CDD505-2E9C-101B-9397-08002B2CF9AE}" pid="40" name="Objective-Structure Number">
    <vt:lpwstr/>
  </property>
  <property fmtid="{D5CDD505-2E9C-101B-9397-08002B2CF9AE}" pid="41" name="Objective-Well Number">
    <vt:lpwstr/>
  </property>
  <property fmtid="{D5CDD505-2E9C-101B-9397-08002B2CF9AE}" pid="42" name="Objective-Subject [system]">
    <vt:lpwstr/>
  </property>
  <property fmtid="{D5CDD505-2E9C-101B-9397-08002B2CF9AE}" pid="43" name="Objective-Date Created [system]">
    <vt:lpwstr/>
  </property>
  <property fmtid="{D5CDD505-2E9C-101B-9397-08002B2CF9AE}" pid="44" name="Objective-Consent Number [system]">
    <vt:lpwstr/>
  </property>
  <property fmtid="{D5CDD505-2E9C-101B-9397-08002B2CF9AE}" pid="45" name="Objective-Structure Number [system]">
    <vt:lpwstr/>
  </property>
  <property fmtid="{D5CDD505-2E9C-101B-9397-08002B2CF9AE}" pid="46" name="Objective-Well Number [system]">
    <vt:lpwstr/>
  </property>
  <property fmtid="{D5CDD505-2E9C-101B-9397-08002B2CF9AE}" pid="47" name="Objective-Connect Creator">
    <vt:lpwstr/>
  </property>
  <property fmtid="{D5CDD505-2E9C-101B-9397-08002B2CF9AE}" pid="48" name="Objective-Agreement type">
    <vt:lpwstr/>
  </property>
  <property fmtid="{D5CDD505-2E9C-101B-9397-08002B2CF9AE}" pid="49" name="Objective-Agreement start date">
    <vt:lpwstr/>
  </property>
  <property fmtid="{D5CDD505-2E9C-101B-9397-08002B2CF9AE}" pid="50" name="Objective-Agreement ID">
    <vt:lpwstr/>
  </property>
  <property fmtid="{D5CDD505-2E9C-101B-9397-08002B2CF9AE}" pid="51" name="Objective-Agreement end date">
    <vt:lpwstr/>
  </property>
  <property fmtid="{D5CDD505-2E9C-101B-9397-08002B2CF9AE}" pid="52" name="Objective-Parties">
    <vt:lpwstr/>
  </property>
  <property fmtid="{D5CDD505-2E9C-101B-9397-08002B2CF9AE}" pid="54" name="_NewReviewCycle">
    <vt:lpwstr/>
  </property>
  <property fmtid="{D5CDD505-2E9C-101B-9397-08002B2CF9AE}" pid="58" name="Objective-OCR Status">
    <vt:lpwstr/>
  </property>
</Properties>
</file>